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57" r:id="rId3"/>
    <p:sldId id="264" r:id="rId4"/>
    <p:sldId id="260" r:id="rId5"/>
    <p:sldId id="259" r:id="rId6"/>
    <p:sldId id="265" r:id="rId7"/>
    <p:sldId id="273" r:id="rId8"/>
    <p:sldId id="274" r:id="rId9"/>
    <p:sldId id="266" r:id="rId10"/>
    <p:sldId id="272" r:id="rId11"/>
    <p:sldId id="271" r:id="rId12"/>
    <p:sldId id="267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90D090BA-23E1-CD4E-9FD9-E04EDBF0253D}">
          <p14:sldIdLst>
            <p14:sldId id="262"/>
            <p14:sldId id="257"/>
            <p14:sldId id="264"/>
            <p14:sldId id="260"/>
            <p14:sldId id="259"/>
            <p14:sldId id="265"/>
            <p14:sldId id="273"/>
            <p14:sldId id="274"/>
            <p14:sldId id="266"/>
            <p14:sldId id="272"/>
            <p14:sldId id="271"/>
            <p14:sldId id="267"/>
            <p14:sldId id="269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88156" autoAdjust="0"/>
  </p:normalViewPr>
  <p:slideViewPr>
    <p:cSldViewPr snapToGrid="0" snapToObjects="1">
      <p:cViewPr varScale="1">
        <p:scale>
          <a:sx n="84" d="100"/>
          <a:sy n="84" d="100"/>
        </p:scale>
        <p:origin x="23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Aanvoer</a:t>
            </a:r>
            <a:r>
              <a:rPr lang="en-US" dirty="0"/>
              <a:t> op RWZI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aanvoer op RWZI (%)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A3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29-4B1B-9448-7FB0F27D128A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29-4B1B-9448-7FB0F27D128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29-4B1B-9448-7FB0F27D128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29-4B1B-9448-7FB0F27D128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29-4B1B-9448-7FB0F27D128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29-4B1B-9448-7FB0F27D1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DWA</c:v>
                </c:pt>
                <c:pt idx="1">
                  <c:v>HWA</c:v>
                </c:pt>
                <c:pt idx="2">
                  <c:v>Rioolvreemd water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54</c:v>
                </c:pt>
                <c:pt idx="1">
                  <c:v>24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29-4B1B-9448-7FB0F27D1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BB0A3-76ED-46CA-9BF4-74A29E28806B}" type="doc">
      <dgm:prSet loTypeId="urn:microsoft.com/office/officeart/2005/8/layout/radial4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AD1D0D3-5577-47F9-806C-0CE43147096C}">
      <dgm:prSet phldrT="[Tekst]"/>
      <dgm:spPr>
        <a:solidFill>
          <a:srgbClr val="0070C0"/>
        </a:solidFill>
      </dgm:spPr>
      <dgm:t>
        <a:bodyPr/>
        <a:lstStyle/>
        <a:p>
          <a:r>
            <a:rPr lang="nl-NL" dirty="0"/>
            <a:t>RWZI</a:t>
          </a:r>
        </a:p>
      </dgm:t>
    </dgm:pt>
    <dgm:pt modelId="{9B49AC8B-49B3-4207-8A3C-FF695AD8889A}" type="parTrans" cxnId="{90B69FBB-2488-4790-BC05-3F65E88EB5BC}">
      <dgm:prSet/>
      <dgm:spPr/>
      <dgm:t>
        <a:bodyPr/>
        <a:lstStyle/>
        <a:p>
          <a:endParaRPr lang="nl-NL"/>
        </a:p>
      </dgm:t>
    </dgm:pt>
    <dgm:pt modelId="{77679B88-571C-47B5-A528-5FB13FCA7C7B}" type="sibTrans" cxnId="{90B69FBB-2488-4790-BC05-3F65E88EB5BC}">
      <dgm:prSet/>
      <dgm:spPr/>
      <dgm:t>
        <a:bodyPr/>
        <a:lstStyle/>
        <a:p>
          <a:endParaRPr lang="nl-NL"/>
        </a:p>
      </dgm:t>
    </dgm:pt>
    <dgm:pt modelId="{A549918B-C526-42D0-9F19-A6E13E208AE6}">
      <dgm:prSet phldrT="[Tekst]"/>
      <dgm:spPr>
        <a:solidFill>
          <a:srgbClr val="007A37"/>
        </a:solidFill>
      </dgm:spPr>
      <dgm:t>
        <a:bodyPr/>
        <a:lstStyle/>
        <a:p>
          <a:r>
            <a:rPr lang="nl-NL" dirty="0"/>
            <a:t>DWA</a:t>
          </a:r>
        </a:p>
      </dgm:t>
    </dgm:pt>
    <dgm:pt modelId="{03EE56E0-7A07-42A9-B332-A45797B60B14}" type="parTrans" cxnId="{4D8C6D4E-3CD9-4A21-8CB2-C8A0FAB81B39}">
      <dgm:prSet/>
      <dgm:spPr>
        <a:solidFill>
          <a:srgbClr val="007A37"/>
        </a:solidFill>
      </dgm:spPr>
      <dgm:t>
        <a:bodyPr/>
        <a:lstStyle/>
        <a:p>
          <a:endParaRPr lang="nl-NL"/>
        </a:p>
      </dgm:t>
    </dgm:pt>
    <dgm:pt modelId="{65A2AEA0-5675-4AEF-BDD8-31A77CF3E72F}" type="sibTrans" cxnId="{4D8C6D4E-3CD9-4A21-8CB2-C8A0FAB81B39}">
      <dgm:prSet/>
      <dgm:spPr/>
      <dgm:t>
        <a:bodyPr/>
        <a:lstStyle/>
        <a:p>
          <a:endParaRPr lang="nl-NL"/>
        </a:p>
      </dgm:t>
    </dgm:pt>
    <dgm:pt modelId="{4BDDB507-AB91-4E8A-82AA-3732CAEE68E3}">
      <dgm:prSet phldrT="[Tekst]"/>
      <dgm:spPr>
        <a:solidFill>
          <a:schemeClr val="accent4"/>
        </a:solidFill>
      </dgm:spPr>
      <dgm:t>
        <a:bodyPr/>
        <a:lstStyle/>
        <a:p>
          <a:r>
            <a:rPr lang="nl-NL" dirty="0"/>
            <a:t>HWA</a:t>
          </a:r>
        </a:p>
      </dgm:t>
    </dgm:pt>
    <dgm:pt modelId="{9FC18856-021B-49E1-9DCC-B65B32A4862F}" type="parTrans" cxnId="{6764BBFD-A8F7-4740-9F1E-CBB12DFD32C9}">
      <dgm:prSet/>
      <dgm:spPr>
        <a:solidFill>
          <a:schemeClr val="accent4"/>
        </a:solidFill>
      </dgm:spPr>
      <dgm:t>
        <a:bodyPr/>
        <a:lstStyle/>
        <a:p>
          <a:endParaRPr lang="nl-NL"/>
        </a:p>
      </dgm:t>
    </dgm:pt>
    <dgm:pt modelId="{F73DE387-CA1F-40D0-B8A4-59CFD3053361}" type="sibTrans" cxnId="{6764BBFD-A8F7-4740-9F1E-CBB12DFD32C9}">
      <dgm:prSet/>
      <dgm:spPr/>
      <dgm:t>
        <a:bodyPr/>
        <a:lstStyle/>
        <a:p>
          <a:endParaRPr lang="nl-NL"/>
        </a:p>
      </dgm:t>
    </dgm:pt>
    <dgm:pt modelId="{E2E5A8E2-E2AA-493E-87A9-F4E1D719752D}">
      <dgm:prSet phldrT="[Tekst]"/>
      <dgm:spPr/>
      <dgm:t>
        <a:bodyPr/>
        <a:lstStyle/>
        <a:p>
          <a:r>
            <a:rPr lang="nl-NL" dirty="0"/>
            <a:t>Rioolvreemd water</a:t>
          </a:r>
        </a:p>
      </dgm:t>
    </dgm:pt>
    <dgm:pt modelId="{37F4BE90-08ED-4005-B93E-8CEC128D4779}" type="parTrans" cxnId="{138BF29A-8AB6-4935-BA14-8C10A572B6D0}">
      <dgm:prSet/>
      <dgm:spPr/>
      <dgm:t>
        <a:bodyPr/>
        <a:lstStyle/>
        <a:p>
          <a:endParaRPr lang="nl-NL"/>
        </a:p>
      </dgm:t>
    </dgm:pt>
    <dgm:pt modelId="{2645C852-137F-4413-8966-C3D1D5F27A90}" type="sibTrans" cxnId="{138BF29A-8AB6-4935-BA14-8C10A572B6D0}">
      <dgm:prSet/>
      <dgm:spPr/>
      <dgm:t>
        <a:bodyPr/>
        <a:lstStyle/>
        <a:p>
          <a:endParaRPr lang="nl-NL"/>
        </a:p>
      </dgm:t>
    </dgm:pt>
    <dgm:pt modelId="{A3C5A9AB-6C2E-471D-8B3F-BB32B4B76086}">
      <dgm:prSet phldrT="[Tekst]"/>
      <dgm:spPr/>
      <dgm:t>
        <a:bodyPr/>
        <a:lstStyle/>
        <a:p>
          <a:r>
            <a:rPr lang="nl-NL" dirty="0"/>
            <a:t>oppervlaktewater</a:t>
          </a:r>
        </a:p>
      </dgm:t>
    </dgm:pt>
    <dgm:pt modelId="{D67CFD85-998C-4EE2-89C2-8F782CF397E0}" type="parTrans" cxnId="{DA441472-437C-4444-820B-6897FAF02B2B}">
      <dgm:prSet/>
      <dgm:spPr/>
      <dgm:t>
        <a:bodyPr/>
        <a:lstStyle/>
        <a:p>
          <a:endParaRPr lang="nl-NL"/>
        </a:p>
      </dgm:t>
    </dgm:pt>
    <dgm:pt modelId="{82882E5C-2D04-4BFF-B09B-CD28409A1768}" type="sibTrans" cxnId="{DA441472-437C-4444-820B-6897FAF02B2B}">
      <dgm:prSet/>
      <dgm:spPr/>
      <dgm:t>
        <a:bodyPr/>
        <a:lstStyle/>
        <a:p>
          <a:endParaRPr lang="nl-NL"/>
        </a:p>
      </dgm:t>
    </dgm:pt>
    <dgm:pt modelId="{5413EEC5-FD35-4AD8-ADDB-7CCAC282A808}">
      <dgm:prSet phldrT="[Tekst]"/>
      <dgm:spPr/>
      <dgm:t>
        <a:bodyPr/>
        <a:lstStyle/>
        <a:p>
          <a:r>
            <a:rPr lang="nl-NL" dirty="0"/>
            <a:t>grondwater</a:t>
          </a:r>
        </a:p>
      </dgm:t>
    </dgm:pt>
    <dgm:pt modelId="{021686AA-ED71-45CE-AAE7-B0380D4B758D}" type="parTrans" cxnId="{994B3FF1-2C83-41DD-B36D-6D62FED35759}">
      <dgm:prSet/>
      <dgm:spPr/>
      <dgm:t>
        <a:bodyPr/>
        <a:lstStyle/>
        <a:p>
          <a:endParaRPr lang="nl-NL"/>
        </a:p>
      </dgm:t>
    </dgm:pt>
    <dgm:pt modelId="{5FADBF65-961C-4AAE-A1F1-B3E549FC0C05}" type="sibTrans" cxnId="{994B3FF1-2C83-41DD-B36D-6D62FED35759}">
      <dgm:prSet/>
      <dgm:spPr/>
      <dgm:t>
        <a:bodyPr/>
        <a:lstStyle/>
        <a:p>
          <a:endParaRPr lang="nl-NL"/>
        </a:p>
      </dgm:t>
    </dgm:pt>
    <dgm:pt modelId="{6254DA5E-4ED6-4BC0-AA41-4C94D524A272}">
      <dgm:prSet phldrT="[Tekst]"/>
      <dgm:spPr/>
      <dgm:t>
        <a:bodyPr/>
        <a:lstStyle/>
        <a:p>
          <a:r>
            <a:rPr lang="nl-NL" dirty="0" err="1"/>
            <a:t>bronneringswater</a:t>
          </a:r>
          <a:r>
            <a:rPr lang="nl-NL" dirty="0"/>
            <a:t> etc.</a:t>
          </a:r>
        </a:p>
      </dgm:t>
    </dgm:pt>
    <dgm:pt modelId="{9B651740-B7E8-43BD-8313-74B88E801DD6}" type="parTrans" cxnId="{270CD38D-52E7-45D5-88D0-C5296B033CA7}">
      <dgm:prSet/>
      <dgm:spPr/>
      <dgm:t>
        <a:bodyPr/>
        <a:lstStyle/>
        <a:p>
          <a:endParaRPr lang="nl-NL"/>
        </a:p>
      </dgm:t>
    </dgm:pt>
    <dgm:pt modelId="{7DA7DFEF-1815-4644-841B-F56E3E3B24D9}" type="sibTrans" cxnId="{270CD38D-52E7-45D5-88D0-C5296B033CA7}">
      <dgm:prSet/>
      <dgm:spPr/>
      <dgm:t>
        <a:bodyPr/>
        <a:lstStyle/>
        <a:p>
          <a:endParaRPr lang="nl-NL"/>
        </a:p>
      </dgm:t>
    </dgm:pt>
    <dgm:pt modelId="{18487137-D565-42FA-8A6A-40D548970425}">
      <dgm:prSet phldrT="[Tekst]"/>
      <dgm:spPr>
        <a:solidFill>
          <a:schemeClr val="accent4"/>
        </a:solidFill>
      </dgm:spPr>
      <dgm:t>
        <a:bodyPr/>
        <a:lstStyle/>
        <a:p>
          <a:r>
            <a:rPr lang="nl-NL" dirty="0"/>
            <a:t>Hemelwater/regen</a:t>
          </a:r>
        </a:p>
      </dgm:t>
    </dgm:pt>
    <dgm:pt modelId="{DBEC22A8-F99E-4644-B3C9-264406B23A0E}" type="parTrans" cxnId="{486BC7ED-E046-47F8-80A2-4CC1F658B0B4}">
      <dgm:prSet/>
      <dgm:spPr/>
      <dgm:t>
        <a:bodyPr/>
        <a:lstStyle/>
        <a:p>
          <a:endParaRPr lang="nl-NL"/>
        </a:p>
      </dgm:t>
    </dgm:pt>
    <dgm:pt modelId="{CCE3F4FC-0548-475A-A22E-E74C3C74AABC}" type="sibTrans" cxnId="{486BC7ED-E046-47F8-80A2-4CC1F658B0B4}">
      <dgm:prSet/>
      <dgm:spPr/>
      <dgm:t>
        <a:bodyPr/>
        <a:lstStyle/>
        <a:p>
          <a:endParaRPr lang="nl-NL"/>
        </a:p>
      </dgm:t>
    </dgm:pt>
    <dgm:pt modelId="{DCEB3282-C174-4B90-9FC7-D69FC6B2E4BC}">
      <dgm:prSet phldrT="[Tekst]"/>
      <dgm:spPr>
        <a:solidFill>
          <a:srgbClr val="007A37"/>
        </a:solidFill>
      </dgm:spPr>
      <dgm:t>
        <a:bodyPr/>
        <a:lstStyle/>
        <a:p>
          <a:r>
            <a:rPr lang="nl-NL" dirty="0"/>
            <a:t>Huishoudelijk afvalwater</a:t>
          </a:r>
        </a:p>
      </dgm:t>
    </dgm:pt>
    <dgm:pt modelId="{DBAEDD7F-0815-4365-B57A-0BB51FB962F3}" type="parTrans" cxnId="{5BB6C5AD-23FB-40B7-8772-A364059631D5}">
      <dgm:prSet/>
      <dgm:spPr/>
      <dgm:t>
        <a:bodyPr/>
        <a:lstStyle/>
        <a:p>
          <a:endParaRPr lang="nl-NL"/>
        </a:p>
      </dgm:t>
    </dgm:pt>
    <dgm:pt modelId="{9788CE0B-5096-4F51-AF62-5E5870928AF7}" type="sibTrans" cxnId="{5BB6C5AD-23FB-40B7-8772-A364059631D5}">
      <dgm:prSet/>
      <dgm:spPr/>
      <dgm:t>
        <a:bodyPr/>
        <a:lstStyle/>
        <a:p>
          <a:endParaRPr lang="nl-NL"/>
        </a:p>
      </dgm:t>
    </dgm:pt>
    <dgm:pt modelId="{DFBC36AF-C588-4CDB-98F9-11185B0C56B0}">
      <dgm:prSet phldrT="[Tekst]"/>
      <dgm:spPr>
        <a:solidFill>
          <a:srgbClr val="007A37"/>
        </a:solidFill>
      </dgm:spPr>
      <dgm:t>
        <a:bodyPr/>
        <a:lstStyle/>
        <a:p>
          <a:r>
            <a:rPr lang="nl-NL" dirty="0"/>
            <a:t>Afvalwater bedrijven en instellingen</a:t>
          </a:r>
        </a:p>
      </dgm:t>
    </dgm:pt>
    <dgm:pt modelId="{9313F528-2F55-435E-ABFB-D2A2F5D6AA8E}" type="parTrans" cxnId="{EFE9F078-1BBF-4084-A205-CAF396096CAF}">
      <dgm:prSet/>
      <dgm:spPr/>
      <dgm:t>
        <a:bodyPr/>
        <a:lstStyle/>
        <a:p>
          <a:endParaRPr lang="nl-NL"/>
        </a:p>
      </dgm:t>
    </dgm:pt>
    <dgm:pt modelId="{7E1BA86C-C6FC-40FC-BE25-7D43F0C9B825}" type="sibTrans" cxnId="{EFE9F078-1BBF-4084-A205-CAF396096CAF}">
      <dgm:prSet/>
      <dgm:spPr/>
      <dgm:t>
        <a:bodyPr/>
        <a:lstStyle/>
        <a:p>
          <a:endParaRPr lang="nl-NL"/>
        </a:p>
      </dgm:t>
    </dgm:pt>
    <dgm:pt modelId="{D0E54B67-27CA-4C0D-A5EB-5FE4BAD52B98}" type="pres">
      <dgm:prSet presAssocID="{CBDBB0A3-76ED-46CA-9BF4-74A29E28806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18F5B8-6767-4E4D-A69B-432E7D8EC68C}" type="pres">
      <dgm:prSet presAssocID="{0AD1D0D3-5577-47F9-806C-0CE43147096C}" presName="centerShape" presStyleLbl="node0" presStyleIdx="0" presStyleCnt="1" custLinFactNeighborY="28"/>
      <dgm:spPr/>
    </dgm:pt>
    <dgm:pt modelId="{24D134A6-B4B8-4FE5-8D3A-F8D172429475}" type="pres">
      <dgm:prSet presAssocID="{03EE56E0-7A07-42A9-B332-A45797B60B14}" presName="parTrans" presStyleLbl="bgSibTrans2D1" presStyleIdx="0" presStyleCnt="3"/>
      <dgm:spPr/>
    </dgm:pt>
    <dgm:pt modelId="{77635F21-BDC8-49A6-9DBB-2530589EADCE}" type="pres">
      <dgm:prSet presAssocID="{A549918B-C526-42D0-9F19-A6E13E208AE6}" presName="node" presStyleLbl="node1" presStyleIdx="0" presStyleCnt="3" custScaleX="119998" custScaleY="90554" custRadScaleRad="108468" custRadScaleInc="-7941">
        <dgm:presLayoutVars>
          <dgm:bulletEnabled val="1"/>
        </dgm:presLayoutVars>
      </dgm:prSet>
      <dgm:spPr/>
    </dgm:pt>
    <dgm:pt modelId="{C5FF0059-A435-4721-9A32-A194A0733CD3}" type="pres">
      <dgm:prSet presAssocID="{9FC18856-021B-49E1-9DCC-B65B32A4862F}" presName="parTrans" presStyleLbl="bgSibTrans2D1" presStyleIdx="1" presStyleCnt="3" custLinFactNeighborX="0"/>
      <dgm:spPr/>
    </dgm:pt>
    <dgm:pt modelId="{B932B39F-AFEE-4B15-AAF5-B267548EC796}" type="pres">
      <dgm:prSet presAssocID="{4BDDB507-AB91-4E8A-82AA-3732CAEE68E3}" presName="node" presStyleLbl="node1" presStyleIdx="1" presStyleCnt="3" custScaleX="118300" custRadScaleRad="100061" custRadScaleInc="2987">
        <dgm:presLayoutVars>
          <dgm:bulletEnabled val="1"/>
        </dgm:presLayoutVars>
      </dgm:prSet>
      <dgm:spPr/>
    </dgm:pt>
    <dgm:pt modelId="{34A1A86C-6FDB-40C9-8AC2-2D5655D52D44}" type="pres">
      <dgm:prSet presAssocID="{37F4BE90-08ED-4005-B93E-8CEC128D4779}" presName="parTrans" presStyleLbl="bgSibTrans2D1" presStyleIdx="2" presStyleCnt="3"/>
      <dgm:spPr/>
    </dgm:pt>
    <dgm:pt modelId="{045BF19A-60CB-45E0-8492-B558119F6C1B}" type="pres">
      <dgm:prSet presAssocID="{E2E5A8E2-E2AA-493E-87A9-F4E1D719752D}" presName="node" presStyleLbl="node1" presStyleIdx="2" presStyleCnt="3" custScaleX="131197" custRadScaleRad="111037" custRadScaleInc="16792">
        <dgm:presLayoutVars>
          <dgm:bulletEnabled val="1"/>
        </dgm:presLayoutVars>
      </dgm:prSet>
      <dgm:spPr/>
    </dgm:pt>
  </dgm:ptLst>
  <dgm:cxnLst>
    <dgm:cxn modelId="{2C36D916-94E5-495E-9028-10D0062FE6BF}" type="presOf" srcId="{A549918B-C526-42D0-9F19-A6E13E208AE6}" destId="{77635F21-BDC8-49A6-9DBB-2530589EADCE}" srcOrd="0" destOrd="0" presId="urn:microsoft.com/office/officeart/2005/8/layout/radial4"/>
    <dgm:cxn modelId="{D286F43A-758D-4880-A9BB-52D9B484BCE1}" type="presOf" srcId="{6254DA5E-4ED6-4BC0-AA41-4C94D524A272}" destId="{045BF19A-60CB-45E0-8492-B558119F6C1B}" srcOrd="0" destOrd="3" presId="urn:microsoft.com/office/officeart/2005/8/layout/radial4"/>
    <dgm:cxn modelId="{840B0446-B402-437F-83A0-CB4077C671E0}" type="presOf" srcId="{0AD1D0D3-5577-47F9-806C-0CE43147096C}" destId="{0318F5B8-6767-4E4D-A69B-432E7D8EC68C}" srcOrd="0" destOrd="0" presId="urn:microsoft.com/office/officeart/2005/8/layout/radial4"/>
    <dgm:cxn modelId="{674A146D-6D78-4BDE-80F4-8A7948103AD7}" type="presOf" srcId="{DCEB3282-C174-4B90-9FC7-D69FC6B2E4BC}" destId="{77635F21-BDC8-49A6-9DBB-2530589EADCE}" srcOrd="0" destOrd="1" presId="urn:microsoft.com/office/officeart/2005/8/layout/radial4"/>
    <dgm:cxn modelId="{4D8C6D4E-3CD9-4A21-8CB2-C8A0FAB81B39}" srcId="{0AD1D0D3-5577-47F9-806C-0CE43147096C}" destId="{A549918B-C526-42D0-9F19-A6E13E208AE6}" srcOrd="0" destOrd="0" parTransId="{03EE56E0-7A07-42A9-B332-A45797B60B14}" sibTransId="{65A2AEA0-5675-4AEF-BDD8-31A77CF3E72F}"/>
    <dgm:cxn modelId="{DA441472-437C-4444-820B-6897FAF02B2B}" srcId="{E2E5A8E2-E2AA-493E-87A9-F4E1D719752D}" destId="{A3C5A9AB-6C2E-471D-8B3F-BB32B4B76086}" srcOrd="0" destOrd="0" parTransId="{D67CFD85-998C-4EE2-89C2-8F782CF397E0}" sibTransId="{82882E5C-2D04-4BFF-B09B-CD28409A1768}"/>
    <dgm:cxn modelId="{7B0D3375-4BD8-4BE9-9172-95C056EF2444}" type="presOf" srcId="{18487137-D565-42FA-8A6A-40D548970425}" destId="{B932B39F-AFEE-4B15-AAF5-B267548EC796}" srcOrd="0" destOrd="1" presId="urn:microsoft.com/office/officeart/2005/8/layout/radial4"/>
    <dgm:cxn modelId="{66135756-A8E5-4AC2-B674-9D4947823D31}" type="presOf" srcId="{03EE56E0-7A07-42A9-B332-A45797B60B14}" destId="{24D134A6-B4B8-4FE5-8D3A-F8D172429475}" srcOrd="0" destOrd="0" presId="urn:microsoft.com/office/officeart/2005/8/layout/radial4"/>
    <dgm:cxn modelId="{EFE9F078-1BBF-4084-A205-CAF396096CAF}" srcId="{A549918B-C526-42D0-9F19-A6E13E208AE6}" destId="{DFBC36AF-C588-4CDB-98F9-11185B0C56B0}" srcOrd="1" destOrd="0" parTransId="{9313F528-2F55-435E-ABFB-D2A2F5D6AA8E}" sibTransId="{7E1BA86C-C6FC-40FC-BE25-7D43F0C9B825}"/>
    <dgm:cxn modelId="{AE5A1279-B381-4EFE-B510-3D5C76E0DC33}" type="presOf" srcId="{5413EEC5-FD35-4AD8-ADDB-7CCAC282A808}" destId="{045BF19A-60CB-45E0-8492-B558119F6C1B}" srcOrd="0" destOrd="2" presId="urn:microsoft.com/office/officeart/2005/8/layout/radial4"/>
    <dgm:cxn modelId="{270CD38D-52E7-45D5-88D0-C5296B033CA7}" srcId="{E2E5A8E2-E2AA-493E-87A9-F4E1D719752D}" destId="{6254DA5E-4ED6-4BC0-AA41-4C94D524A272}" srcOrd="2" destOrd="0" parTransId="{9B651740-B7E8-43BD-8313-74B88E801DD6}" sibTransId="{7DA7DFEF-1815-4644-841B-F56E3E3B24D9}"/>
    <dgm:cxn modelId="{138BF29A-8AB6-4935-BA14-8C10A572B6D0}" srcId="{0AD1D0D3-5577-47F9-806C-0CE43147096C}" destId="{E2E5A8E2-E2AA-493E-87A9-F4E1D719752D}" srcOrd="2" destOrd="0" parTransId="{37F4BE90-08ED-4005-B93E-8CEC128D4779}" sibTransId="{2645C852-137F-4413-8966-C3D1D5F27A90}"/>
    <dgm:cxn modelId="{B625539D-F83F-43DC-B5F9-B4CAD91206E8}" type="presOf" srcId="{DFBC36AF-C588-4CDB-98F9-11185B0C56B0}" destId="{77635F21-BDC8-49A6-9DBB-2530589EADCE}" srcOrd="0" destOrd="2" presId="urn:microsoft.com/office/officeart/2005/8/layout/radial4"/>
    <dgm:cxn modelId="{753EA29D-8FF3-4AA2-8D68-D98A8806EA6A}" type="presOf" srcId="{CBDBB0A3-76ED-46CA-9BF4-74A29E28806B}" destId="{D0E54B67-27CA-4C0D-A5EB-5FE4BAD52B98}" srcOrd="0" destOrd="0" presId="urn:microsoft.com/office/officeart/2005/8/layout/radial4"/>
    <dgm:cxn modelId="{664DF1AB-DAAF-4901-95AC-82CA607EC858}" type="presOf" srcId="{4BDDB507-AB91-4E8A-82AA-3732CAEE68E3}" destId="{B932B39F-AFEE-4B15-AAF5-B267548EC796}" srcOrd="0" destOrd="0" presId="urn:microsoft.com/office/officeart/2005/8/layout/radial4"/>
    <dgm:cxn modelId="{5BB6C5AD-23FB-40B7-8772-A364059631D5}" srcId="{A549918B-C526-42D0-9F19-A6E13E208AE6}" destId="{DCEB3282-C174-4B90-9FC7-D69FC6B2E4BC}" srcOrd="0" destOrd="0" parTransId="{DBAEDD7F-0815-4365-B57A-0BB51FB962F3}" sibTransId="{9788CE0B-5096-4F51-AF62-5E5870928AF7}"/>
    <dgm:cxn modelId="{80420CB5-8897-4CE8-A7C8-ED156CB4489B}" type="presOf" srcId="{9FC18856-021B-49E1-9DCC-B65B32A4862F}" destId="{C5FF0059-A435-4721-9A32-A194A0733CD3}" srcOrd="0" destOrd="0" presId="urn:microsoft.com/office/officeart/2005/8/layout/radial4"/>
    <dgm:cxn modelId="{90B69FBB-2488-4790-BC05-3F65E88EB5BC}" srcId="{CBDBB0A3-76ED-46CA-9BF4-74A29E28806B}" destId="{0AD1D0D3-5577-47F9-806C-0CE43147096C}" srcOrd="0" destOrd="0" parTransId="{9B49AC8B-49B3-4207-8A3C-FF695AD8889A}" sibTransId="{77679B88-571C-47B5-A528-5FB13FCA7C7B}"/>
    <dgm:cxn modelId="{3FF8E4BB-9E9A-4A57-85B3-B0FA8892643B}" type="presOf" srcId="{E2E5A8E2-E2AA-493E-87A9-F4E1D719752D}" destId="{045BF19A-60CB-45E0-8492-B558119F6C1B}" srcOrd="0" destOrd="0" presId="urn:microsoft.com/office/officeart/2005/8/layout/radial4"/>
    <dgm:cxn modelId="{A83716ED-1F05-4F00-BC3B-EEB052756E8D}" type="presOf" srcId="{37F4BE90-08ED-4005-B93E-8CEC128D4779}" destId="{34A1A86C-6FDB-40C9-8AC2-2D5655D52D44}" srcOrd="0" destOrd="0" presId="urn:microsoft.com/office/officeart/2005/8/layout/radial4"/>
    <dgm:cxn modelId="{486BC7ED-E046-47F8-80A2-4CC1F658B0B4}" srcId="{4BDDB507-AB91-4E8A-82AA-3732CAEE68E3}" destId="{18487137-D565-42FA-8A6A-40D548970425}" srcOrd="0" destOrd="0" parTransId="{DBEC22A8-F99E-4644-B3C9-264406B23A0E}" sibTransId="{CCE3F4FC-0548-475A-A22E-E74C3C74AABC}"/>
    <dgm:cxn modelId="{994B3FF1-2C83-41DD-B36D-6D62FED35759}" srcId="{E2E5A8E2-E2AA-493E-87A9-F4E1D719752D}" destId="{5413EEC5-FD35-4AD8-ADDB-7CCAC282A808}" srcOrd="1" destOrd="0" parTransId="{021686AA-ED71-45CE-AAE7-B0380D4B758D}" sibTransId="{5FADBF65-961C-4AAE-A1F1-B3E549FC0C05}"/>
    <dgm:cxn modelId="{6764BBFD-A8F7-4740-9F1E-CBB12DFD32C9}" srcId="{0AD1D0D3-5577-47F9-806C-0CE43147096C}" destId="{4BDDB507-AB91-4E8A-82AA-3732CAEE68E3}" srcOrd="1" destOrd="0" parTransId="{9FC18856-021B-49E1-9DCC-B65B32A4862F}" sibTransId="{F73DE387-CA1F-40D0-B8A4-59CFD3053361}"/>
    <dgm:cxn modelId="{A675FCFD-F41C-497A-9741-EED83CCF9B55}" type="presOf" srcId="{A3C5A9AB-6C2E-471D-8B3F-BB32B4B76086}" destId="{045BF19A-60CB-45E0-8492-B558119F6C1B}" srcOrd="0" destOrd="1" presId="urn:microsoft.com/office/officeart/2005/8/layout/radial4"/>
    <dgm:cxn modelId="{421C8CB7-E8C9-45BC-849D-A0A36F4F5487}" type="presParOf" srcId="{D0E54B67-27CA-4C0D-A5EB-5FE4BAD52B98}" destId="{0318F5B8-6767-4E4D-A69B-432E7D8EC68C}" srcOrd="0" destOrd="0" presId="urn:microsoft.com/office/officeart/2005/8/layout/radial4"/>
    <dgm:cxn modelId="{5D99593D-6688-4DDF-8B93-C096232E0C2E}" type="presParOf" srcId="{D0E54B67-27CA-4C0D-A5EB-5FE4BAD52B98}" destId="{24D134A6-B4B8-4FE5-8D3A-F8D172429475}" srcOrd="1" destOrd="0" presId="urn:microsoft.com/office/officeart/2005/8/layout/radial4"/>
    <dgm:cxn modelId="{4922A274-6412-44EA-9426-B738CD7CB09C}" type="presParOf" srcId="{D0E54B67-27CA-4C0D-A5EB-5FE4BAD52B98}" destId="{77635F21-BDC8-49A6-9DBB-2530589EADCE}" srcOrd="2" destOrd="0" presId="urn:microsoft.com/office/officeart/2005/8/layout/radial4"/>
    <dgm:cxn modelId="{5181CCBD-D875-4AF9-8AD7-B1973772CC22}" type="presParOf" srcId="{D0E54B67-27CA-4C0D-A5EB-5FE4BAD52B98}" destId="{C5FF0059-A435-4721-9A32-A194A0733CD3}" srcOrd="3" destOrd="0" presId="urn:microsoft.com/office/officeart/2005/8/layout/radial4"/>
    <dgm:cxn modelId="{57133A5B-A711-44D6-A77E-EEB5F428D83D}" type="presParOf" srcId="{D0E54B67-27CA-4C0D-A5EB-5FE4BAD52B98}" destId="{B932B39F-AFEE-4B15-AAF5-B267548EC796}" srcOrd="4" destOrd="0" presId="urn:microsoft.com/office/officeart/2005/8/layout/radial4"/>
    <dgm:cxn modelId="{DD2CCD84-B96A-4D93-A111-DEF7BD50FE61}" type="presParOf" srcId="{D0E54B67-27CA-4C0D-A5EB-5FE4BAD52B98}" destId="{34A1A86C-6FDB-40C9-8AC2-2D5655D52D44}" srcOrd="5" destOrd="0" presId="urn:microsoft.com/office/officeart/2005/8/layout/radial4"/>
    <dgm:cxn modelId="{B8EDC2AA-97D2-4357-900E-629BFC7DC84A}" type="presParOf" srcId="{D0E54B67-27CA-4C0D-A5EB-5FE4BAD52B98}" destId="{045BF19A-60CB-45E0-8492-B558119F6C1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8F5B8-6767-4E4D-A69B-432E7D8EC68C}">
      <dsp:nvSpPr>
        <dsp:cNvPr id="0" name=""/>
        <dsp:cNvSpPr/>
      </dsp:nvSpPr>
      <dsp:spPr>
        <a:xfrm>
          <a:off x="2201987" y="1829688"/>
          <a:ext cx="1535115" cy="1535115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RWZI</a:t>
          </a:r>
        </a:p>
      </dsp:txBody>
      <dsp:txXfrm>
        <a:off x="2426799" y="2054500"/>
        <a:ext cx="1085491" cy="1085491"/>
      </dsp:txXfrm>
    </dsp:sp>
    <dsp:sp modelId="{24D134A6-B4B8-4FE5-8D3A-F8D172429475}">
      <dsp:nvSpPr>
        <dsp:cNvPr id="0" name=""/>
        <dsp:cNvSpPr/>
      </dsp:nvSpPr>
      <dsp:spPr>
        <a:xfrm rot="12615294">
          <a:off x="992784" y="1615562"/>
          <a:ext cx="1337599" cy="437507"/>
        </a:xfrm>
        <a:prstGeom prst="leftArrow">
          <a:avLst>
            <a:gd name="adj1" fmla="val 60000"/>
            <a:gd name="adj2" fmla="val 50000"/>
          </a:avLst>
        </a:prstGeom>
        <a:solidFill>
          <a:srgbClr val="007A3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635F21-BDC8-49A6-9DBB-2530589EADCE}">
      <dsp:nvSpPr>
        <dsp:cNvPr id="0" name=""/>
        <dsp:cNvSpPr/>
      </dsp:nvSpPr>
      <dsp:spPr>
        <a:xfrm>
          <a:off x="208879" y="969101"/>
          <a:ext cx="1750002" cy="1056482"/>
        </a:xfrm>
        <a:prstGeom prst="roundRect">
          <a:avLst>
            <a:gd name="adj" fmla="val 10000"/>
          </a:avLst>
        </a:prstGeom>
        <a:solidFill>
          <a:srgbClr val="007A3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DWA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Huishoudelijk afvalwater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Afvalwater bedrijven en instellingen</a:t>
          </a:r>
        </a:p>
      </dsp:txBody>
      <dsp:txXfrm>
        <a:off x="239822" y="1000044"/>
        <a:ext cx="1688116" cy="994596"/>
      </dsp:txXfrm>
    </dsp:sp>
    <dsp:sp modelId="{C5FF0059-A435-4721-9A32-A194A0733CD3}">
      <dsp:nvSpPr>
        <dsp:cNvPr id="0" name=""/>
        <dsp:cNvSpPr/>
      </dsp:nvSpPr>
      <dsp:spPr>
        <a:xfrm rot="16307486">
          <a:off x="2425027" y="953990"/>
          <a:ext cx="1178142" cy="43750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32B39F-AFEE-4B15-AAF5-B267548EC796}">
      <dsp:nvSpPr>
        <dsp:cNvPr id="0" name=""/>
        <dsp:cNvSpPr/>
      </dsp:nvSpPr>
      <dsp:spPr>
        <a:xfrm>
          <a:off x="2169894" y="617"/>
          <a:ext cx="1725239" cy="1166687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HWA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Hemelwater/regen</a:t>
          </a:r>
        </a:p>
      </dsp:txBody>
      <dsp:txXfrm>
        <a:off x="2204065" y="34788"/>
        <a:ext cx="1656897" cy="1098345"/>
      </dsp:txXfrm>
    </dsp:sp>
    <dsp:sp modelId="{34A1A86C-6FDB-40C9-8AC2-2D5655D52D44}">
      <dsp:nvSpPr>
        <dsp:cNvPr id="0" name=""/>
        <dsp:cNvSpPr/>
      </dsp:nvSpPr>
      <dsp:spPr>
        <a:xfrm rot="20103312">
          <a:off x="3673998" y="1728398"/>
          <a:ext cx="1386383" cy="4375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3913930"/>
            <a:satOff val="41493"/>
            <a:lumOff val="-494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5BF19A-60CB-45E0-8492-B558119F6C1B}">
      <dsp:nvSpPr>
        <dsp:cNvPr id="0" name=""/>
        <dsp:cNvSpPr/>
      </dsp:nvSpPr>
      <dsp:spPr>
        <a:xfrm>
          <a:off x="4039054" y="1071458"/>
          <a:ext cx="1913324" cy="1166687"/>
        </a:xfrm>
        <a:prstGeom prst="roundRect">
          <a:avLst>
            <a:gd name="adj" fmla="val 10000"/>
          </a:avLst>
        </a:prstGeom>
        <a:solidFill>
          <a:schemeClr val="accent5">
            <a:hueOff val="-13913930"/>
            <a:satOff val="41493"/>
            <a:lumOff val="-4941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Rioolvreemd water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oppervlaktewater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grondwater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 err="1"/>
            <a:t>bronneringswater</a:t>
          </a:r>
          <a:r>
            <a:rPr lang="nl-NL" sz="1200" kern="1200" dirty="0"/>
            <a:t> etc.</a:t>
          </a:r>
        </a:p>
      </dsp:txBody>
      <dsp:txXfrm>
        <a:off x="4073225" y="1105629"/>
        <a:ext cx="1844982" cy="1098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B78B-FE7D-4E88-AF83-F7379EFB62AD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C051C-3DC7-47D2-92A3-E581BEA4B2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68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C051C-3DC7-47D2-92A3-E581BEA4B2C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08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C051C-3DC7-47D2-92A3-E581BEA4B2C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70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C051C-3DC7-47D2-92A3-E581BEA4B2C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65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C051C-3DC7-47D2-92A3-E581BEA4B2C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67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557338"/>
            <a:ext cx="5943600" cy="175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 algn="l" eaLnBrk="1" hangingPunct="1">
              <a:buNone/>
            </a:pPr>
            <a:r>
              <a:rPr lang="nl-NL">
                <a:solidFill>
                  <a:schemeClr val="bg1"/>
                </a:solidFill>
                <a:ea typeface="ＭＳ Ｐゴシック" charset="0"/>
              </a:rPr>
              <a:t>Klikken om de ondertitelstijl van het model te bewerken</a:t>
            </a:r>
            <a:endParaRPr lang="nl-NL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0947D6D-F8C9-E24E-ADF9-1A5E47DD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435"/>
            <a:ext cx="8229600" cy="8334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831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33832" y="1293813"/>
            <a:ext cx="8250700" cy="4394200"/>
          </a:xfrm>
        </p:spPr>
        <p:txBody>
          <a:bodyPr/>
          <a:lstStyle>
            <a:lvl1pPr>
              <a:defRPr>
                <a:latin typeface="Verdana"/>
              </a:defRPr>
            </a:lvl1pPr>
            <a:lvl2pPr>
              <a:defRPr>
                <a:latin typeface="Verdana"/>
              </a:defRPr>
            </a:lvl2pPr>
            <a:lvl3pPr>
              <a:defRPr>
                <a:latin typeface="Verdana"/>
              </a:defRPr>
            </a:lvl3pPr>
            <a:lvl4pPr>
              <a:defRPr>
                <a:latin typeface="Verdana"/>
              </a:defRPr>
            </a:lvl4pPr>
            <a:lvl5pPr>
              <a:defRPr>
                <a:latin typeface="Verdana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25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737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17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</a:defRPr>
            </a:lvl1pPr>
            <a:lvl2pPr>
              <a:defRPr>
                <a:latin typeface="Verdana"/>
              </a:defRPr>
            </a:lvl2pPr>
            <a:lvl3pPr>
              <a:defRPr>
                <a:latin typeface="Verdana"/>
              </a:defRPr>
            </a:lvl3pPr>
            <a:lvl4pPr>
              <a:defRPr>
                <a:latin typeface="Verdana"/>
              </a:defRPr>
            </a:lvl4pPr>
            <a:lvl5pPr>
              <a:defRPr>
                <a:latin typeface="Verdana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2902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17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23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17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4000500" cy="3733800"/>
          </a:xfrm>
        </p:spPr>
        <p:txBody>
          <a:bodyPr/>
          <a:lstStyle>
            <a:lvl1pPr>
              <a:defRPr sz="2800">
                <a:latin typeface="Verdana"/>
              </a:defRPr>
            </a:lvl1pPr>
            <a:lvl2pPr>
              <a:defRPr sz="2400">
                <a:latin typeface="Verdana"/>
              </a:defRPr>
            </a:lvl2pPr>
            <a:lvl3pPr>
              <a:defRPr sz="2000">
                <a:latin typeface="Verdana"/>
              </a:defRPr>
            </a:lvl3pPr>
            <a:lvl4pPr>
              <a:defRPr sz="1800">
                <a:latin typeface="Verdana"/>
              </a:defRPr>
            </a:lvl4pPr>
            <a:lvl5pPr>
              <a:defRPr sz="1800">
                <a:latin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000500" cy="3733800"/>
          </a:xfrm>
        </p:spPr>
        <p:txBody>
          <a:bodyPr/>
          <a:lstStyle>
            <a:lvl1pPr>
              <a:defRPr sz="2800">
                <a:latin typeface="Verdana"/>
              </a:defRPr>
            </a:lvl1pPr>
            <a:lvl2pPr>
              <a:defRPr sz="2400">
                <a:latin typeface="Verdana"/>
              </a:defRPr>
            </a:lvl2pPr>
            <a:lvl3pPr>
              <a:defRPr sz="2000">
                <a:latin typeface="Verdana"/>
              </a:defRPr>
            </a:lvl3pPr>
            <a:lvl4pPr>
              <a:defRPr sz="1800">
                <a:latin typeface="Verdana"/>
              </a:defRPr>
            </a:lvl4pPr>
            <a:lvl5pPr>
              <a:defRPr sz="1800">
                <a:latin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4523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25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Verdana"/>
              </a:defRPr>
            </a:lvl1pPr>
            <a:lvl2pPr>
              <a:defRPr sz="2000">
                <a:latin typeface="Verdana"/>
              </a:defRPr>
            </a:lvl2pPr>
            <a:lvl3pPr>
              <a:defRPr sz="1800">
                <a:latin typeface="Verdana"/>
              </a:defRPr>
            </a:lvl3pPr>
            <a:lvl4pPr>
              <a:defRPr sz="1600">
                <a:latin typeface="Verdana"/>
              </a:defRPr>
            </a:lvl4pPr>
            <a:lvl5pPr>
              <a:defRPr sz="1600">
                <a:latin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Verdana"/>
              </a:defRPr>
            </a:lvl1pPr>
            <a:lvl2pPr>
              <a:defRPr sz="2000">
                <a:latin typeface="Verdana"/>
              </a:defRPr>
            </a:lvl2pPr>
            <a:lvl3pPr>
              <a:defRPr sz="1800">
                <a:latin typeface="Verdana"/>
              </a:defRPr>
            </a:lvl3pPr>
            <a:lvl4pPr>
              <a:defRPr sz="1600">
                <a:latin typeface="Verdana"/>
              </a:defRPr>
            </a:lvl4pPr>
            <a:lvl5pPr>
              <a:defRPr sz="1600">
                <a:latin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626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042988"/>
            <a:ext cx="5111750" cy="5083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042988"/>
            <a:ext cx="3008313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255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108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31875"/>
            <a:ext cx="5486400" cy="3695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255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628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255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</a:defRPr>
            </a:lvl1pPr>
            <a:lvl2pPr>
              <a:defRPr>
                <a:latin typeface="Verdana"/>
              </a:defRPr>
            </a:lvl2pPr>
            <a:lvl3pPr>
              <a:defRPr>
                <a:latin typeface="Verdana"/>
              </a:defRPr>
            </a:lvl3pPr>
            <a:lvl4pPr>
              <a:defRPr>
                <a:latin typeface="Verdana"/>
              </a:defRPr>
            </a:lvl4pPr>
            <a:lvl5pPr>
              <a:defRPr>
                <a:latin typeface="Verdana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288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>
          <a:xfrm>
            <a:off x="468313" y="1916832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dirty="0">
                <a:solidFill>
                  <a:schemeClr val="bg1"/>
                </a:solidFill>
                <a:latin typeface="Verdana"/>
                <a:ea typeface="ＭＳ Ｐゴシック" charset="0"/>
                <a:cs typeface="ＭＳ Ｐゴシック" charset="0"/>
              </a:rPr>
              <a:t>Alles helder…</a:t>
            </a:r>
          </a:p>
        </p:txBody>
      </p:sp>
    </p:spTree>
    <p:extLst>
      <p:ext uri="{BB962C8B-B14F-4D97-AF65-F5344CB8AC3E}">
        <p14:creationId xmlns:p14="http://schemas.microsoft.com/office/powerpoint/2010/main" val="301360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057400"/>
            <a:ext cx="815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A1B153-4777-F044-A4A8-4FDE5C2934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05973" y="6003061"/>
            <a:ext cx="1325106" cy="494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1" r:id="rId9"/>
    <p:sldLayoutId id="2147483662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i="0">
          <a:solidFill>
            <a:schemeClr val="tx2"/>
          </a:solidFill>
          <a:latin typeface="Verdana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AFF59EB7-5B52-1A4E-BE80-D4DA20CF4C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5957" y="4464657"/>
            <a:ext cx="8153400" cy="1252330"/>
          </a:xfrm>
        </p:spPr>
        <p:txBody>
          <a:bodyPr/>
          <a:lstStyle/>
          <a:p>
            <a:r>
              <a:rPr lang="nl-NL" sz="1200" i="1" dirty="0">
                <a:solidFill>
                  <a:schemeClr val="bg1"/>
                </a:solidFill>
              </a:rPr>
              <a:t>Wateroploop Waternetwerk Veluwe</a:t>
            </a:r>
          </a:p>
          <a:p>
            <a:r>
              <a:rPr lang="nl-NL" sz="1200" i="1" dirty="0">
                <a:solidFill>
                  <a:schemeClr val="bg1"/>
                </a:solidFill>
              </a:rPr>
              <a:t>Donderdag 3 oktober</a:t>
            </a:r>
          </a:p>
          <a:p>
            <a:r>
              <a:rPr lang="nl-NL" sz="1200" i="1" dirty="0">
                <a:solidFill>
                  <a:schemeClr val="bg1"/>
                </a:solidFill>
              </a:rPr>
              <a:t>Gemeente Putten, Provincie Gelderland en Waterschap Vallei en Veluwe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C8583B-19D5-164A-91EC-D1E01A07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Onttrekkingen in beeld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9BCE178-5C2F-E73C-3DD9-C3571FDB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30" y="1731408"/>
            <a:ext cx="3729990" cy="2499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1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A35A55-0C66-90C5-2212-A05FCF05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Case </a:t>
            </a:r>
            <a:r>
              <a:rPr lang="nl-NL" dirty="0" err="1"/>
              <a:t>rwzi</a:t>
            </a:r>
            <a:r>
              <a:rPr lang="nl-NL" dirty="0"/>
              <a:t> Harderwijk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93AE12-BB70-0C66-3992-481867402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182347"/>
              </p:ext>
            </p:extLst>
          </p:nvPr>
        </p:nvGraphicFramePr>
        <p:xfrm>
          <a:off x="2906078" y="1806171"/>
          <a:ext cx="6020752" cy="336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6884D45E-6450-9B84-C3BD-3B9C6FC2B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032982"/>
              </p:ext>
            </p:extLst>
          </p:nvPr>
        </p:nvGraphicFramePr>
        <p:xfrm>
          <a:off x="0" y="4251960"/>
          <a:ext cx="3669030" cy="250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7E5020A4-52D9-4E27-949F-5D5EA986FB9E}"/>
              </a:ext>
            </a:extLst>
          </p:cNvPr>
          <p:cNvSpPr txBox="1"/>
          <p:nvPr/>
        </p:nvSpPr>
        <p:spPr>
          <a:xfrm>
            <a:off x="240030" y="971246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Aanpak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Terug redeneren vanaf waterstromen </a:t>
            </a:r>
            <a:r>
              <a:rPr lang="nl-NL" sz="1800" dirty="0" err="1"/>
              <a:t>rwzi</a:t>
            </a:r>
            <a:r>
              <a:rPr lang="nl-NL" sz="1800" dirty="0"/>
              <a:t> Harderwijk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Gemeente Putten, Ermelo &amp; Harderwijk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Focus industriële onttrekkingen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92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D4C65-7977-FC25-F8AC-E88D555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053"/>
            <a:ext cx="8153400" cy="817563"/>
          </a:xfrm>
        </p:spPr>
        <p:txBody>
          <a:bodyPr/>
          <a:lstStyle/>
          <a:p>
            <a:pPr algn="ctr"/>
            <a:r>
              <a:rPr lang="nl-NL" dirty="0"/>
              <a:t>Case </a:t>
            </a:r>
            <a:r>
              <a:rPr lang="nl-NL" dirty="0" err="1"/>
              <a:t>rwzi</a:t>
            </a:r>
            <a:r>
              <a:rPr lang="nl-NL" dirty="0"/>
              <a:t> Harderwijk 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62B5945C-4515-EB37-7042-FABA89625A7C}"/>
              </a:ext>
            </a:extLst>
          </p:cNvPr>
          <p:cNvSpPr txBox="1"/>
          <p:nvPr/>
        </p:nvSpPr>
        <p:spPr>
          <a:xfrm>
            <a:off x="215467" y="4732872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Waterbalans </a:t>
            </a:r>
            <a:r>
              <a:rPr lang="nl-NL" sz="1800" dirty="0" err="1"/>
              <a:t>rwzi</a:t>
            </a:r>
            <a:r>
              <a:rPr lang="nl-NL" sz="1800" dirty="0"/>
              <a:t> afvalwaterlozingen bedrijven</a:t>
            </a:r>
          </a:p>
        </p:txBody>
      </p:sp>
      <p:grpSp>
        <p:nvGrpSpPr>
          <p:cNvPr id="88" name="Groep 87">
            <a:extLst>
              <a:ext uri="{FF2B5EF4-FFF2-40B4-BE49-F238E27FC236}">
                <a16:creationId xmlns:a16="http://schemas.microsoft.com/office/drawing/2014/main" id="{A90EEC1E-E75E-5954-14F1-6AB5825D1233}"/>
              </a:ext>
            </a:extLst>
          </p:cNvPr>
          <p:cNvGrpSpPr/>
          <p:nvPr/>
        </p:nvGrpSpPr>
        <p:grpSpPr>
          <a:xfrm>
            <a:off x="188388" y="1430387"/>
            <a:ext cx="8724109" cy="3083956"/>
            <a:chOff x="273880" y="1087578"/>
            <a:chExt cx="8758399" cy="3083956"/>
          </a:xfrm>
        </p:grpSpPr>
        <p:pic>
          <p:nvPicPr>
            <p:cNvPr id="9" name="Graphic 8" descr="Fabriek silhouet">
              <a:extLst>
                <a:ext uri="{FF2B5EF4-FFF2-40B4-BE49-F238E27FC236}">
                  <a16:creationId xmlns:a16="http://schemas.microsoft.com/office/drawing/2014/main" id="{437BA373-2DE2-C625-5A94-21992F6AA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02368" y="171043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Brandkraan silhouet">
              <a:extLst>
                <a:ext uri="{FF2B5EF4-FFF2-40B4-BE49-F238E27FC236}">
                  <a16:creationId xmlns:a16="http://schemas.microsoft.com/office/drawing/2014/main" id="{37F689D7-77D8-367F-B9DB-71E76D33B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13994" y="2356649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Lekkende kraan silhouet">
              <a:extLst>
                <a:ext uri="{FF2B5EF4-FFF2-40B4-BE49-F238E27FC236}">
                  <a16:creationId xmlns:a16="http://schemas.microsoft.com/office/drawing/2014/main" id="{6B09E325-D300-61AB-4856-8BC38E90F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48971" y="1590999"/>
              <a:ext cx="914400" cy="914400"/>
            </a:xfrm>
            <a:prstGeom prst="rect">
              <a:avLst/>
            </a:prstGeom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6EB0E58-B950-3B95-AE8C-A8CCA3BC695A}"/>
                </a:ext>
              </a:extLst>
            </p:cNvPr>
            <p:cNvSpPr txBox="1"/>
            <p:nvPr/>
          </p:nvSpPr>
          <p:spPr>
            <a:xfrm>
              <a:off x="6112351" y="1087578"/>
              <a:ext cx="202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800" dirty="0"/>
                <a:t>Wateronttrekking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19A05F3C-7F4F-ECC1-3987-0F7C726CECE2}"/>
                </a:ext>
              </a:extLst>
            </p:cNvPr>
            <p:cNvSpPr txBox="1"/>
            <p:nvPr/>
          </p:nvSpPr>
          <p:spPr>
            <a:xfrm>
              <a:off x="273880" y="1102967"/>
              <a:ext cx="2261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Lozing op </a:t>
              </a:r>
              <a:r>
                <a:rPr lang="nl-NL" sz="2000" dirty="0" err="1"/>
                <a:t>rwzi</a:t>
              </a:r>
              <a:r>
                <a:rPr lang="nl-NL" sz="2000" dirty="0"/>
                <a:t> e/o Opp. water</a:t>
              </a:r>
            </a:p>
          </p:txBody>
        </p:sp>
        <p:pic>
          <p:nvPicPr>
            <p:cNvPr id="25" name="Graphic 24" descr="Scène in de voorstad silhouet">
              <a:extLst>
                <a:ext uri="{FF2B5EF4-FFF2-40B4-BE49-F238E27FC236}">
                  <a16:creationId xmlns:a16="http://schemas.microsoft.com/office/drawing/2014/main" id="{5C14A26C-D063-7208-5F0C-87F80D1F2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35045" y="2898089"/>
              <a:ext cx="914400" cy="914400"/>
            </a:xfrm>
            <a:prstGeom prst="rect">
              <a:avLst/>
            </a:prstGeom>
          </p:spPr>
        </p:pic>
        <p:grpSp>
          <p:nvGrpSpPr>
            <p:cNvPr id="53" name="Groep 52">
              <a:extLst>
                <a:ext uri="{FF2B5EF4-FFF2-40B4-BE49-F238E27FC236}">
                  <a16:creationId xmlns:a16="http://schemas.microsoft.com/office/drawing/2014/main" id="{F1321BEF-92C1-25E9-5F86-BBA6372F410E}"/>
                </a:ext>
              </a:extLst>
            </p:cNvPr>
            <p:cNvGrpSpPr/>
            <p:nvPr/>
          </p:nvGrpSpPr>
          <p:grpSpPr>
            <a:xfrm>
              <a:off x="380552" y="2771015"/>
              <a:ext cx="1023906" cy="609049"/>
              <a:chOff x="604869" y="1753313"/>
              <a:chExt cx="1023906" cy="609049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419CB04-E05D-8DAC-2237-4392E72FA71C}"/>
                  </a:ext>
                </a:extLst>
              </p:cNvPr>
              <p:cNvGrpSpPr/>
              <p:nvPr/>
            </p:nvGrpSpPr>
            <p:grpSpPr>
              <a:xfrm rot="5400000">
                <a:off x="1342341" y="1761200"/>
                <a:ext cx="292425" cy="276651"/>
                <a:chOff x="1055381" y="1993598"/>
                <a:chExt cx="308611" cy="276651"/>
              </a:xfrm>
            </p:grpSpPr>
            <p:sp>
              <p:nvSpPr>
                <p:cNvPr id="42" name="Ovaal 41">
                  <a:extLst>
                    <a:ext uri="{FF2B5EF4-FFF2-40B4-BE49-F238E27FC236}">
                      <a16:creationId xmlns:a16="http://schemas.microsoft.com/office/drawing/2014/main" id="{019BDC7C-0FA5-A880-C2EC-D17B1A6E0045}"/>
                    </a:ext>
                  </a:extLst>
                </p:cNvPr>
                <p:cNvSpPr/>
                <p:nvPr/>
              </p:nvSpPr>
              <p:spPr bwMode="auto">
                <a:xfrm>
                  <a:off x="1055381" y="1993598"/>
                  <a:ext cx="308610" cy="276651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D4CC5FB3-DF91-3A8C-F97E-DBBEAFA9D63F}"/>
                    </a:ext>
                  </a:extLst>
                </p:cNvPr>
                <p:cNvCxnSpPr>
                  <a:endCxn id="42" idx="6"/>
                </p:cNvCxnSpPr>
                <p:nvPr/>
              </p:nvCxnSpPr>
              <p:spPr bwMode="auto">
                <a:xfrm>
                  <a:off x="1209687" y="2131923"/>
                  <a:ext cx="154305" cy="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D1E032D9-1D37-1E6C-9AE2-AD9BF0145510}"/>
                  </a:ext>
                </a:extLst>
              </p:cNvPr>
              <p:cNvGrpSpPr/>
              <p:nvPr/>
            </p:nvGrpSpPr>
            <p:grpSpPr>
              <a:xfrm>
                <a:off x="604869" y="1755385"/>
                <a:ext cx="1023906" cy="606977"/>
                <a:chOff x="617220" y="1753313"/>
                <a:chExt cx="1023906" cy="606977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1D469E0F-0E83-5ABA-D132-8C4F82CFF62B}"/>
                    </a:ext>
                  </a:extLst>
                </p:cNvPr>
                <p:cNvSpPr/>
                <p:nvPr/>
              </p:nvSpPr>
              <p:spPr bwMode="auto">
                <a:xfrm>
                  <a:off x="617220" y="1852902"/>
                  <a:ext cx="308610" cy="139549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FE4F20C8-15E9-D613-7FE6-80B2BD874817}"/>
                    </a:ext>
                  </a:extLst>
                </p:cNvPr>
                <p:cNvGrpSpPr/>
                <p:nvPr/>
              </p:nvGrpSpPr>
              <p:grpSpPr>
                <a:xfrm>
                  <a:off x="1009650" y="1753313"/>
                  <a:ext cx="308610" cy="276651"/>
                  <a:chOff x="1078230" y="1925018"/>
                  <a:chExt cx="308610" cy="276651"/>
                </a:xfrm>
              </p:grpSpPr>
              <p:sp>
                <p:nvSpPr>
                  <p:cNvPr id="34" name="Ovaal 33">
                    <a:extLst>
                      <a:ext uri="{FF2B5EF4-FFF2-40B4-BE49-F238E27FC236}">
                        <a16:creationId xmlns:a16="http://schemas.microsoft.com/office/drawing/2014/main" id="{B3039C10-8189-17F7-F3BD-CC107D31A9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78230" y="1925018"/>
                    <a:ext cx="308610" cy="276651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nl-NL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cxnSp>
                <p:nvCxnSpPr>
                  <p:cNvPr id="36" name="Rechte verbindingslijn 35">
                    <a:extLst>
                      <a:ext uri="{FF2B5EF4-FFF2-40B4-BE49-F238E27FC236}">
                        <a16:creationId xmlns:a16="http://schemas.microsoft.com/office/drawing/2014/main" id="{C8E343E1-3B3B-B611-F3EE-E86E9D8B3627}"/>
                      </a:ext>
                    </a:extLst>
                  </p:cNvPr>
                  <p:cNvCxnSpPr>
                    <a:endCxn id="34" idx="6"/>
                  </p:cNvCxnSpPr>
                  <p:nvPr/>
                </p:nvCxnSpPr>
                <p:spPr bwMode="auto">
                  <a:xfrm>
                    <a:off x="1232535" y="2063343"/>
                    <a:ext cx="154305" cy="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9FAF4676-E928-6BCA-8B33-04174F1ADBA2}"/>
                    </a:ext>
                  </a:extLst>
                </p:cNvPr>
                <p:cNvGrpSpPr/>
                <p:nvPr/>
              </p:nvGrpSpPr>
              <p:grpSpPr>
                <a:xfrm rot="2091613">
                  <a:off x="1359520" y="2074191"/>
                  <a:ext cx="281606" cy="276651"/>
                  <a:chOff x="1078230" y="1925018"/>
                  <a:chExt cx="308610" cy="276651"/>
                </a:xfrm>
              </p:grpSpPr>
              <p:sp>
                <p:nvSpPr>
                  <p:cNvPr id="45" name="Ovaal 44">
                    <a:extLst>
                      <a:ext uri="{FF2B5EF4-FFF2-40B4-BE49-F238E27FC236}">
                        <a16:creationId xmlns:a16="http://schemas.microsoft.com/office/drawing/2014/main" id="{514EE6D5-0AD9-B706-CF19-BB03CDE105C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78230" y="1925018"/>
                    <a:ext cx="308610" cy="276651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nl-NL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EF4803F3-DD35-12B4-9781-5F04E5C2988D}"/>
                      </a:ext>
                    </a:extLst>
                  </p:cNvPr>
                  <p:cNvCxnSpPr>
                    <a:endCxn id="45" idx="6"/>
                  </p:cNvCxnSpPr>
                  <p:nvPr/>
                </p:nvCxnSpPr>
                <p:spPr bwMode="auto">
                  <a:xfrm>
                    <a:off x="1232535" y="2063343"/>
                    <a:ext cx="154305" cy="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9A3741CE-D932-56FF-7C40-573BE6A3C031}"/>
                    </a:ext>
                  </a:extLst>
                </p:cNvPr>
                <p:cNvGrpSpPr/>
                <p:nvPr/>
              </p:nvGrpSpPr>
              <p:grpSpPr>
                <a:xfrm rot="18663849">
                  <a:off x="1011877" y="2080339"/>
                  <a:ext cx="283250" cy="276651"/>
                  <a:chOff x="1078230" y="1925018"/>
                  <a:chExt cx="308610" cy="276651"/>
                </a:xfrm>
              </p:grpSpPr>
              <p:sp>
                <p:nvSpPr>
                  <p:cNvPr id="48" name="Ovaal 47">
                    <a:extLst>
                      <a:ext uri="{FF2B5EF4-FFF2-40B4-BE49-F238E27FC236}">
                        <a16:creationId xmlns:a16="http://schemas.microsoft.com/office/drawing/2014/main" id="{49E334EA-E283-4D4C-2C8E-ABBBF8C9B8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78230" y="1925018"/>
                    <a:ext cx="308610" cy="276651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nl-NL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DD2941C5-1EE5-E064-2812-0BE57D13E1C7}"/>
                      </a:ext>
                    </a:extLst>
                  </p:cNvPr>
                  <p:cNvCxnSpPr>
                    <a:endCxn id="48" idx="6"/>
                  </p:cNvCxnSpPr>
                  <p:nvPr/>
                </p:nvCxnSpPr>
                <p:spPr bwMode="auto">
                  <a:xfrm>
                    <a:off x="1232535" y="2063343"/>
                    <a:ext cx="154305" cy="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91B734E-A08D-02B5-3AE9-6B4317A37459}"/>
                    </a:ext>
                  </a:extLst>
                </p:cNvPr>
                <p:cNvSpPr/>
                <p:nvPr/>
              </p:nvSpPr>
              <p:spPr bwMode="auto">
                <a:xfrm>
                  <a:off x="617220" y="2073401"/>
                  <a:ext cx="308610" cy="139549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54" name="Pijl: rechts 53">
              <a:extLst>
                <a:ext uri="{FF2B5EF4-FFF2-40B4-BE49-F238E27FC236}">
                  <a16:creationId xmlns:a16="http://schemas.microsoft.com/office/drawing/2014/main" id="{25281206-1EC9-8569-CDFF-40C707EC72DD}"/>
                </a:ext>
              </a:extLst>
            </p:cNvPr>
            <p:cNvSpPr/>
            <p:nvPr/>
          </p:nvSpPr>
          <p:spPr bwMode="auto">
            <a:xfrm rot="11309791">
              <a:off x="1812472" y="2226364"/>
              <a:ext cx="1162315" cy="92893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CC5E388D-1881-3612-4EA2-56B32A233D26}"/>
                </a:ext>
              </a:extLst>
            </p:cNvPr>
            <p:cNvSpPr txBox="1"/>
            <p:nvPr/>
          </p:nvSpPr>
          <p:spPr>
            <a:xfrm rot="20250251">
              <a:off x="2237937" y="2609888"/>
              <a:ext cx="560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solidFill>
                    <a:schemeClr val="bg2"/>
                  </a:solidFill>
                </a:rPr>
                <a:t>DWA</a:t>
              </a:r>
            </a:p>
          </p:txBody>
        </p:sp>
        <p:sp>
          <p:nvSpPr>
            <p:cNvPr id="56" name="Pijl: rechts 55">
              <a:extLst>
                <a:ext uri="{FF2B5EF4-FFF2-40B4-BE49-F238E27FC236}">
                  <a16:creationId xmlns:a16="http://schemas.microsoft.com/office/drawing/2014/main" id="{2D9A19B6-7FB2-9A25-FFF0-662CADC025C8}"/>
                </a:ext>
              </a:extLst>
            </p:cNvPr>
            <p:cNvSpPr/>
            <p:nvPr/>
          </p:nvSpPr>
          <p:spPr bwMode="auto">
            <a:xfrm rot="10424302">
              <a:off x="4521706" y="2027122"/>
              <a:ext cx="1489818" cy="98697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4BE8B392-75DC-ECA9-C416-048E423E256F}"/>
                </a:ext>
              </a:extLst>
            </p:cNvPr>
            <p:cNvSpPr txBox="1"/>
            <p:nvPr/>
          </p:nvSpPr>
          <p:spPr>
            <a:xfrm>
              <a:off x="7163369" y="1714698"/>
              <a:ext cx="1851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800" dirty="0"/>
                <a:t>Leidingwater</a:t>
              </a:r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338E9015-26FE-B2A5-EB9A-9D8ABF760EE9}"/>
                </a:ext>
              </a:extLst>
            </p:cNvPr>
            <p:cNvSpPr txBox="1"/>
            <p:nvPr/>
          </p:nvSpPr>
          <p:spPr>
            <a:xfrm>
              <a:off x="7146329" y="2586349"/>
              <a:ext cx="1851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800" dirty="0"/>
                <a:t>Grondwater</a:t>
              </a:r>
            </a:p>
          </p:txBody>
        </p:sp>
        <p:pic>
          <p:nvPicPr>
            <p:cNvPr id="65" name="Graphic 64" descr="Golf silhouet">
              <a:extLst>
                <a:ext uri="{FF2B5EF4-FFF2-40B4-BE49-F238E27FC236}">
                  <a16:creationId xmlns:a16="http://schemas.microsoft.com/office/drawing/2014/main" id="{E7D04657-9438-5E02-BB3B-D5C168397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84759" y="3427899"/>
              <a:ext cx="743635" cy="743635"/>
            </a:xfrm>
            <a:prstGeom prst="rect">
              <a:avLst/>
            </a:prstGeom>
          </p:spPr>
        </p:pic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F22E5097-EED4-D920-6D46-EA9D7B03A540}"/>
                </a:ext>
              </a:extLst>
            </p:cNvPr>
            <p:cNvSpPr txBox="1"/>
            <p:nvPr/>
          </p:nvSpPr>
          <p:spPr>
            <a:xfrm>
              <a:off x="7180619" y="3511277"/>
              <a:ext cx="1851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800" dirty="0"/>
                <a:t>Opp. water</a:t>
              </a:r>
            </a:p>
          </p:txBody>
        </p: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9C4F77E5-66C9-E448-2C0F-36E5C68915BD}"/>
                </a:ext>
              </a:extLst>
            </p:cNvPr>
            <p:cNvSpPr txBox="1"/>
            <p:nvPr/>
          </p:nvSpPr>
          <p:spPr>
            <a:xfrm>
              <a:off x="3155373" y="1087578"/>
              <a:ext cx="2261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/>
                <a:t>Afvalwater bedrijven / huishoudens</a:t>
              </a:r>
            </a:p>
          </p:txBody>
        </p:sp>
        <p:sp>
          <p:nvSpPr>
            <p:cNvPr id="75" name="Pijl: rechts 74">
              <a:extLst>
                <a:ext uri="{FF2B5EF4-FFF2-40B4-BE49-F238E27FC236}">
                  <a16:creationId xmlns:a16="http://schemas.microsoft.com/office/drawing/2014/main" id="{7E1D1B55-2284-947F-3744-A589B7F1034D}"/>
                </a:ext>
              </a:extLst>
            </p:cNvPr>
            <p:cNvSpPr/>
            <p:nvPr/>
          </p:nvSpPr>
          <p:spPr bwMode="auto">
            <a:xfrm rot="11673523">
              <a:off x="4507219" y="2532439"/>
              <a:ext cx="1478150" cy="107908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" name="Pijl: rechts 75">
              <a:extLst>
                <a:ext uri="{FF2B5EF4-FFF2-40B4-BE49-F238E27FC236}">
                  <a16:creationId xmlns:a16="http://schemas.microsoft.com/office/drawing/2014/main" id="{DD05E7FB-C45E-6C4C-862B-EF00890D7C08}"/>
                </a:ext>
              </a:extLst>
            </p:cNvPr>
            <p:cNvSpPr/>
            <p:nvPr/>
          </p:nvSpPr>
          <p:spPr bwMode="auto">
            <a:xfrm rot="12454418">
              <a:off x="4436971" y="2979878"/>
              <a:ext cx="1891211" cy="121823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81" name="Graphic 80" descr="Golf silhouet">
              <a:extLst>
                <a:ext uri="{FF2B5EF4-FFF2-40B4-BE49-F238E27FC236}">
                  <a16:creationId xmlns:a16="http://schemas.microsoft.com/office/drawing/2014/main" id="{AF0A1847-723A-0622-923A-3EC1C1411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3892" y="1834954"/>
              <a:ext cx="743635" cy="743635"/>
            </a:xfrm>
            <a:prstGeom prst="rect">
              <a:avLst/>
            </a:prstGeom>
          </p:spPr>
        </p:pic>
        <p:sp>
          <p:nvSpPr>
            <p:cNvPr id="82" name="Pijl: rechts 81">
              <a:extLst>
                <a:ext uri="{FF2B5EF4-FFF2-40B4-BE49-F238E27FC236}">
                  <a16:creationId xmlns:a16="http://schemas.microsoft.com/office/drawing/2014/main" id="{0DFA16BF-05B9-5AA8-677F-5B35C5DE9258}"/>
                </a:ext>
              </a:extLst>
            </p:cNvPr>
            <p:cNvSpPr/>
            <p:nvPr/>
          </p:nvSpPr>
          <p:spPr bwMode="auto">
            <a:xfrm rot="9563878">
              <a:off x="1768491" y="2599696"/>
              <a:ext cx="1240318" cy="110151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Pijl: rechts 82">
              <a:extLst>
                <a:ext uri="{FF2B5EF4-FFF2-40B4-BE49-F238E27FC236}">
                  <a16:creationId xmlns:a16="http://schemas.microsoft.com/office/drawing/2014/main" id="{BFBFF161-3383-49B9-7B75-EFD2270B42DD}"/>
                </a:ext>
              </a:extLst>
            </p:cNvPr>
            <p:cNvSpPr/>
            <p:nvPr/>
          </p:nvSpPr>
          <p:spPr bwMode="auto">
            <a:xfrm rot="11195418">
              <a:off x="1828662" y="3257838"/>
              <a:ext cx="1162315" cy="92893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7E9D5951-4465-3E5F-C1A8-AD3E851BA181}"/>
                </a:ext>
              </a:extLst>
            </p:cNvPr>
            <p:cNvSpPr txBox="1"/>
            <p:nvPr/>
          </p:nvSpPr>
          <p:spPr>
            <a:xfrm rot="280355">
              <a:off x="2191594" y="3050191"/>
              <a:ext cx="560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solidFill>
                    <a:schemeClr val="bg2"/>
                  </a:solidFill>
                </a:rPr>
                <a:t>DWA</a:t>
              </a:r>
            </a:p>
          </p:txBody>
        </p:sp>
      </p:grpSp>
      <p:pic>
        <p:nvPicPr>
          <p:cNvPr id="87" name="Afbeelding 86">
            <a:extLst>
              <a:ext uri="{FF2B5EF4-FFF2-40B4-BE49-F238E27FC236}">
                <a16:creationId xmlns:a16="http://schemas.microsoft.com/office/drawing/2014/main" id="{A4796CB1-88DC-C9BE-01E1-367F86F696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264" y="5143327"/>
            <a:ext cx="8625885" cy="816496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</p:pic>
      <p:sp>
        <p:nvSpPr>
          <p:cNvPr id="89" name="Ovaal 88">
            <a:extLst>
              <a:ext uri="{FF2B5EF4-FFF2-40B4-BE49-F238E27FC236}">
                <a16:creationId xmlns:a16="http://schemas.microsoft.com/office/drawing/2014/main" id="{97CE7D1A-829F-109E-E7F0-D686260A2BE7}"/>
              </a:ext>
            </a:extLst>
          </p:cNvPr>
          <p:cNvSpPr/>
          <p:nvPr/>
        </p:nvSpPr>
        <p:spPr bwMode="auto">
          <a:xfrm>
            <a:off x="152655" y="2927887"/>
            <a:ext cx="1315864" cy="1124781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" name="Ovaal 89">
            <a:extLst>
              <a:ext uri="{FF2B5EF4-FFF2-40B4-BE49-F238E27FC236}">
                <a16:creationId xmlns:a16="http://schemas.microsoft.com/office/drawing/2014/main" id="{9DA37186-B37E-F44B-2C20-D6F6DAB133B6}"/>
              </a:ext>
            </a:extLst>
          </p:cNvPr>
          <p:cNvSpPr/>
          <p:nvPr/>
        </p:nvSpPr>
        <p:spPr bwMode="auto">
          <a:xfrm>
            <a:off x="2892423" y="1940845"/>
            <a:ext cx="1668869" cy="1392207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Ovaal 90">
            <a:extLst>
              <a:ext uri="{FF2B5EF4-FFF2-40B4-BE49-F238E27FC236}">
                <a16:creationId xmlns:a16="http://schemas.microsoft.com/office/drawing/2014/main" id="{ACE8EA33-8C36-959E-39FC-6B4872A0004F}"/>
              </a:ext>
            </a:extLst>
          </p:cNvPr>
          <p:cNvSpPr/>
          <p:nvPr/>
        </p:nvSpPr>
        <p:spPr bwMode="auto">
          <a:xfrm>
            <a:off x="5811269" y="2503435"/>
            <a:ext cx="1668869" cy="1392207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DB19C8B3-240D-1778-F11C-96328DCF2955}"/>
              </a:ext>
            </a:extLst>
          </p:cNvPr>
          <p:cNvSpPr txBox="1"/>
          <p:nvPr/>
        </p:nvSpPr>
        <p:spPr>
          <a:xfrm>
            <a:off x="215467" y="916670"/>
            <a:ext cx="525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DWA – afvalwaterlozingen bedrijven</a:t>
            </a:r>
          </a:p>
        </p:txBody>
      </p:sp>
    </p:spTree>
    <p:extLst>
      <p:ext uri="{BB962C8B-B14F-4D97-AF65-F5344CB8AC3E}">
        <p14:creationId xmlns:p14="http://schemas.microsoft.com/office/powerpoint/2010/main" val="38181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A415B-1547-E44E-2E10-14A87A3C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56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Verbinden Case Putten en RWZI Harderwijk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E7E4DF-C65A-7683-9EAB-283D5EED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232444"/>
            <a:ext cx="9052560" cy="1607901"/>
          </a:xfrm>
        </p:spPr>
        <p:txBody>
          <a:bodyPr/>
          <a:lstStyle/>
          <a:p>
            <a:pPr marL="0" indent="0">
              <a:lnSpc>
                <a:spcPct val="115000"/>
              </a:lnSpc>
            </a:pPr>
            <a:r>
              <a:rPr lang="nl-NL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Waternetwerk Veluwe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 onttrekkingen drinkwater (</a:t>
            </a:r>
            <a:r>
              <a:rPr lang="nl-NL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Vitens</a:t>
            </a:r>
            <a:r>
              <a:rPr lang="nl-NL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goed geregistreerd en in beeld;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 industriële onttrekkingen zijn voor nu voldoende in beeld;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Waterschap, provincie en gemeente / UD hebben samen een complete en actueel inzicht industriële onttrekkers. </a:t>
            </a:r>
            <a:endParaRPr lang="nl-NL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9C2AE15-8BFE-0DF0-7FF6-632A27D69755}"/>
              </a:ext>
            </a:extLst>
          </p:cNvPr>
          <p:cNvGrpSpPr/>
          <p:nvPr/>
        </p:nvGrpSpPr>
        <p:grpSpPr>
          <a:xfrm>
            <a:off x="605554" y="3221986"/>
            <a:ext cx="7448363" cy="2176861"/>
            <a:chOff x="605554" y="2825035"/>
            <a:chExt cx="7448363" cy="2176861"/>
          </a:xfrm>
        </p:grpSpPr>
        <p:pic>
          <p:nvPicPr>
            <p:cNvPr id="9" name="Graphic 8" descr="Onderzoek silhouet">
              <a:extLst>
                <a:ext uri="{FF2B5EF4-FFF2-40B4-BE49-F238E27FC236}">
                  <a16:creationId xmlns:a16="http://schemas.microsoft.com/office/drawing/2014/main" id="{2A6D74A0-6F69-CEF0-3346-FE2756AA3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5554" y="3256913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Puzzelstukjes silhouet">
              <a:extLst>
                <a:ext uri="{FF2B5EF4-FFF2-40B4-BE49-F238E27FC236}">
                  <a16:creationId xmlns:a16="http://schemas.microsoft.com/office/drawing/2014/main" id="{34AE5FC0-6658-90F4-00A6-1500769B9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26840" y="2825035"/>
              <a:ext cx="2027077" cy="2027077"/>
            </a:xfrm>
            <a:prstGeom prst="rect">
              <a:avLst/>
            </a:prstGeom>
          </p:spPr>
        </p:pic>
        <p:pic>
          <p:nvPicPr>
            <p:cNvPr id="13" name="Graphic 12" descr="Zoeken in map silhouet">
              <a:extLst>
                <a:ext uri="{FF2B5EF4-FFF2-40B4-BE49-F238E27FC236}">
                  <a16:creationId xmlns:a16="http://schemas.microsoft.com/office/drawing/2014/main" id="{6CFFB862-3E89-988E-FCC7-6B3CDDB60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9954" y="4087496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Venn-diagram silhouet">
              <a:extLst>
                <a:ext uri="{FF2B5EF4-FFF2-40B4-BE49-F238E27FC236}">
                  <a16:creationId xmlns:a16="http://schemas.microsoft.com/office/drawing/2014/main" id="{00C69553-28A5-B5BD-58B9-2496924CD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02762" y="3256913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Zakelijke groei silhouet">
              <a:extLst>
                <a:ext uri="{FF2B5EF4-FFF2-40B4-BE49-F238E27FC236}">
                  <a16:creationId xmlns:a16="http://schemas.microsoft.com/office/drawing/2014/main" id="{67D3C43F-8B71-52F7-7176-C8C15B2FC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17162" y="4087496"/>
              <a:ext cx="914400" cy="914400"/>
            </a:xfrm>
            <a:prstGeom prst="rect">
              <a:avLst/>
            </a:prstGeom>
          </p:spPr>
        </p:pic>
        <p:sp>
          <p:nvSpPr>
            <p:cNvPr id="18" name="Pijl: rechts 17">
              <a:extLst>
                <a:ext uri="{FF2B5EF4-FFF2-40B4-BE49-F238E27FC236}">
                  <a16:creationId xmlns:a16="http://schemas.microsoft.com/office/drawing/2014/main" id="{F13DA8C5-D801-7E5C-7B21-2012CEEF9C44}"/>
                </a:ext>
              </a:extLst>
            </p:cNvPr>
            <p:cNvSpPr/>
            <p:nvPr/>
          </p:nvSpPr>
          <p:spPr bwMode="auto">
            <a:xfrm>
              <a:off x="4617720" y="3838574"/>
              <a:ext cx="914400" cy="219393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58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D627B-24EB-11F5-E739-CAB5206A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Vervolgstappen Onttrekkingen in 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8ADB01-8325-A2E0-E41D-0DBDC6A0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" y="1292226"/>
            <a:ext cx="8945880" cy="3759834"/>
          </a:xfrm>
        </p:spPr>
        <p:txBody>
          <a:bodyPr/>
          <a:lstStyle/>
          <a:p>
            <a:pPr marL="0" indent="0"/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Afspraken Waternetwerk Veluwe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Waterschap en provincie houden regelmatig de vergunning tegen het licht;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Waterschap, provincie en onttrekkers bespreken welke besparingen mogelijk zijn;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Verkenning waterrotondes;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De case Nijkerk (waterrotonde);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Waterketenbenadering verder uitwerken 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gemeenten, omgevingsdiensten en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Vitens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brengen waardevolle kennis in;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Verkenning methodiek grondwateronttrekkingsplafond </a:t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(definitie, tijd, ruimte (3D) en schaalgrootte, ....).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9CE0DF-F0B8-721D-05B4-59154350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280410"/>
            <a:ext cx="1600200" cy="1600200"/>
          </a:xfrm>
          <a:prstGeom prst="rect">
            <a:avLst/>
          </a:prstGeom>
        </p:spPr>
      </p:pic>
      <p:pic>
        <p:nvPicPr>
          <p:cNvPr id="5" name="Afbeelding 4" descr="Afbeelding met water, druppel, vloeistof, Vocht&#10;&#10;Automatisch gegenereerde beschrijving">
            <a:extLst>
              <a:ext uri="{FF2B5EF4-FFF2-40B4-BE49-F238E27FC236}">
                <a16:creationId xmlns:a16="http://schemas.microsoft.com/office/drawing/2014/main" id="{AD2E1F16-7762-AFB4-B9E9-20042F84D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508" y="3691890"/>
            <a:ext cx="4522742" cy="3018930"/>
          </a:xfrm>
          <a:prstGeom prst="rect">
            <a:avLst/>
          </a:prstGeom>
        </p:spPr>
      </p:pic>
      <p:pic>
        <p:nvPicPr>
          <p:cNvPr id="7" name="Afbeelding 6" descr="Afbeelding met cirkel, kunst&#10;&#10;Automatisch gegenereerde beschrijving">
            <a:extLst>
              <a:ext uri="{FF2B5EF4-FFF2-40B4-BE49-F238E27FC236}">
                <a16:creationId xmlns:a16="http://schemas.microsoft.com/office/drawing/2014/main" id="{816ADAB4-22E6-E7ED-6605-CFA2E40DB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387" y="548640"/>
            <a:ext cx="1519216" cy="22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D12EC-5A75-7DFE-0759-405E4E14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Onttrekkingen in 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CAE130-F86E-D0C2-B863-C2544E39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96477"/>
            <a:ext cx="6118860" cy="2981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Onttrekkingen in beeld (aanleiding)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Waterbalans en onttrekkingen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Grondwaterbeheer (hoe georganiseerd)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Case Putten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Case </a:t>
            </a:r>
            <a:r>
              <a:rPr lang="nl-NL" dirty="0" err="1"/>
              <a:t>rwzi</a:t>
            </a:r>
            <a:r>
              <a:rPr lang="nl-NL" dirty="0"/>
              <a:t> Harderwijk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Verbinden case Putten en case </a:t>
            </a:r>
            <a:r>
              <a:rPr lang="nl-NL" dirty="0" err="1"/>
              <a:t>rwzi</a:t>
            </a:r>
            <a:r>
              <a:rPr lang="nl-NL" dirty="0"/>
              <a:t> Harderwijk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Vervolgstappen onttrekkingen in beeld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27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C508B-90DD-AF23-9DEB-48CF6633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Onttrekkingen in 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5DA7DF-73F4-1C8E-3FEB-AD115345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" y="1354773"/>
            <a:ext cx="8846820" cy="4566603"/>
          </a:xfrm>
        </p:spPr>
        <p:txBody>
          <a:bodyPr/>
          <a:lstStyle/>
          <a:p>
            <a:pPr marL="0" indent="0"/>
            <a:r>
              <a:rPr lang="nl-NL" dirty="0"/>
              <a:t>Aanleiding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Langdurige droge perioden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droogval beken, dode bomen, effect onttrekkingen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Hevige piekbuien en langdurige regenval 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Grondwateroverlast, bv flanken stuwwallen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Nieuwe balans in grondwaterstanden en -voorraad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Randvoorwaarde; grondwaterdata op orde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Onttrekkingen in beeld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Meetnet voor trends in grondwaterstanden en ingrepen in systeem</a:t>
            </a:r>
            <a:endParaRPr lang="nl-NL" dirty="0"/>
          </a:p>
          <a:p>
            <a:endParaRPr lang="nl-NL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48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52D0EA3-36C0-951A-71E1-A10FAF310B3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49757" y="3240945"/>
            <a:ext cx="2182463" cy="78944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86C508B-90DD-AF23-9DEB-48CF6633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Waterbalans en grondwateronttrekkingen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C98FE77-7656-244C-58EE-3F6152E79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0" y="1199786"/>
            <a:ext cx="3564293" cy="2121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374292B-47EE-929E-5322-D5CC7EAAF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997" y="806132"/>
            <a:ext cx="4769573" cy="3373944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5D71747-3A8A-0075-8509-D1159B63705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7870" y="3602665"/>
            <a:ext cx="4224130" cy="42772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49CC9BF-91CB-4578-4A4A-B276331CBEB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12163" y="935519"/>
            <a:ext cx="2420057" cy="212186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9B3B1F4A-689D-B881-1A0E-F2C8FA4853A4}"/>
              </a:ext>
            </a:extLst>
          </p:cNvPr>
          <p:cNvSpPr/>
          <p:nvPr/>
        </p:nvSpPr>
        <p:spPr bwMode="auto">
          <a:xfrm rot="21288443">
            <a:off x="2405926" y="2342679"/>
            <a:ext cx="1564368" cy="332786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3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D0DF1624-3666-0E0D-F29F-8918CDD0B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23199"/>
          <a:stretch/>
        </p:blipFill>
        <p:spPr bwMode="auto">
          <a:xfrm>
            <a:off x="148590" y="4049797"/>
            <a:ext cx="4994910" cy="26740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Pijl: omlaag 1027">
            <a:extLst>
              <a:ext uri="{FF2B5EF4-FFF2-40B4-BE49-F238E27FC236}">
                <a16:creationId xmlns:a16="http://schemas.microsoft.com/office/drawing/2014/main" id="{DAF92EF5-8B04-A17A-7F0D-96983DFE2771}"/>
              </a:ext>
            </a:extLst>
          </p:cNvPr>
          <p:cNvSpPr/>
          <p:nvPr/>
        </p:nvSpPr>
        <p:spPr bwMode="auto">
          <a:xfrm>
            <a:off x="2297430" y="3429000"/>
            <a:ext cx="316777" cy="601393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C9D547D-A322-3F98-7771-6A90FC8917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8590" y="1280160"/>
            <a:ext cx="4423410" cy="1777227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C508B-90DD-AF23-9DEB-48CF6633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Grondwaterbeheer - Hoe is het geregeld?</a:t>
            </a:r>
          </a:p>
        </p:txBody>
      </p:sp>
      <p:pic>
        <p:nvPicPr>
          <p:cNvPr id="5" name="Tijdelijke aanduiding voor inhoud 4" descr="Afbeelding met tekst, schermopname, illustratie, ontwerp&#10;&#10;Automatisch gegenereerde beschrijving">
            <a:extLst>
              <a:ext uri="{FF2B5EF4-FFF2-40B4-BE49-F238E27FC236}">
                <a16:creationId xmlns:a16="http://schemas.microsoft.com/office/drawing/2014/main" id="{31F31058-6963-E44B-5798-D1843EF13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810" y="1699591"/>
            <a:ext cx="9160810" cy="5158409"/>
          </a:xfrm>
        </p:spPr>
      </p:pic>
    </p:spTree>
    <p:extLst>
      <p:ext uri="{BB962C8B-B14F-4D97-AF65-F5344CB8AC3E}">
        <p14:creationId xmlns:p14="http://schemas.microsoft.com/office/powerpoint/2010/main" val="275522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C508B-90DD-AF23-9DEB-48CF6633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Case Putten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5DA7DF-73F4-1C8E-3FEB-AD115345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91" y="846839"/>
            <a:ext cx="7997190" cy="817563"/>
          </a:xfrm>
        </p:spPr>
        <p:txBody>
          <a:bodyPr/>
          <a:lstStyle/>
          <a:p>
            <a:pPr marL="0" indent="0" algn="ctr">
              <a:lnSpc>
                <a:spcPts val="2000"/>
              </a:lnSpc>
            </a:pPr>
            <a:r>
              <a:rPr lang="nl-NL" sz="1600" dirty="0"/>
              <a:t>Aanleiding</a:t>
            </a:r>
          </a:p>
          <a:p>
            <a:pPr marL="342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Vragen inwoners aan gemeente over droogval in beek en sterfte bomen;</a:t>
            </a:r>
          </a:p>
          <a:p>
            <a:pPr marL="342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Locaties met wateroverlast.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7608AE-1029-407B-827A-385E0AE6F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8" t="3697" r="1222" b="5929"/>
          <a:stretch/>
        </p:blipFill>
        <p:spPr>
          <a:xfrm>
            <a:off x="4038600" y="4459806"/>
            <a:ext cx="5017770" cy="206380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B799244-FF78-3F90-1A8E-5D7BE422EFCD}"/>
              </a:ext>
            </a:extLst>
          </p:cNvPr>
          <p:cNvSpPr txBox="1"/>
          <p:nvPr/>
        </p:nvSpPr>
        <p:spPr>
          <a:xfrm>
            <a:off x="4610100" y="2140185"/>
            <a:ext cx="3695812" cy="1843838"/>
          </a:xfrm>
          <a:prstGeom prst="rect">
            <a:avLst/>
          </a:prstGeom>
          <a:noFill/>
          <a:ln>
            <a:solidFill>
              <a:schemeClr val="bg2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>
              <a:lnSpc>
                <a:spcPts val="2800"/>
              </a:lnSpc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Wens</a:t>
            </a:r>
          </a:p>
          <a:p>
            <a:pPr>
              <a:lnSpc>
                <a:spcPts val="2800"/>
              </a:lnSpc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Samenwerken met alle partijen in gezamenlijke ambitie om vraagstukken voor nu en de toekomst op te lossen.</a:t>
            </a:r>
            <a:endParaRPr lang="nl-NL" sz="1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4411BD3-07CE-1F6D-4262-FE4656B2A20F}"/>
              </a:ext>
            </a:extLst>
          </p:cNvPr>
          <p:cNvSpPr txBox="1"/>
          <p:nvPr/>
        </p:nvSpPr>
        <p:spPr>
          <a:xfrm>
            <a:off x="102870" y="1739398"/>
            <a:ext cx="3855720" cy="5052922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Inhoudelijk doel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inzicht in watersysteem, balans grondwaterstanden en -onttrekkingen;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Handelingsperspectief.</a:t>
            </a:r>
          </a:p>
          <a:p>
            <a:pPr>
              <a:lnSpc>
                <a:spcPts val="26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600"/>
              </a:lnSpc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Procesdoel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Beschikbare en betrouwbare informatie;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Uitwisselen van informatie;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Wet- en regelgeving en VTH.</a:t>
            </a:r>
          </a:p>
          <a:p>
            <a:pPr>
              <a:lnSpc>
                <a:spcPts val="2600"/>
              </a:lnSpc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600"/>
              </a:lnSpc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Samenwerkingsdoel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Hoe is de samenwerking? 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Wat werkt goed, wat kan beter?</a:t>
            </a:r>
          </a:p>
        </p:txBody>
      </p:sp>
    </p:spTree>
    <p:extLst>
      <p:ext uri="{BB962C8B-B14F-4D97-AF65-F5344CB8AC3E}">
        <p14:creationId xmlns:p14="http://schemas.microsoft.com/office/powerpoint/2010/main" val="18584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tekst, diagram, schermopname, ontwerp&#10;&#10;Automatisch gegenereerde beschrijving">
            <a:extLst>
              <a:ext uri="{FF2B5EF4-FFF2-40B4-BE49-F238E27FC236}">
                <a16:creationId xmlns:a16="http://schemas.microsoft.com/office/drawing/2014/main" id="{5E6F045C-0E7F-A129-355B-D93431BB1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250"/>
          <a:stretch/>
        </p:blipFill>
        <p:spPr>
          <a:xfrm>
            <a:off x="5246370" y="2592377"/>
            <a:ext cx="3897630" cy="426562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249F0AD-3516-35F6-AF00-1B96B71956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3" t="5255" r="4124"/>
          <a:stretch/>
        </p:blipFill>
        <p:spPr>
          <a:xfrm>
            <a:off x="13367" y="2394886"/>
            <a:ext cx="4596733" cy="29826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E61047-1FDB-4BA0-4044-6C10C008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Uitkomsten Case Putten - inhoudelijk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1596597-B328-4419-EB63-93C04C2A6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531" y="1044805"/>
            <a:ext cx="5548034" cy="1177992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02C2259F-7CBB-9AD8-1D51-6D6E29A95263}"/>
              </a:ext>
            </a:extLst>
          </p:cNvPr>
          <p:cNvSpPr txBox="1"/>
          <p:nvPr/>
        </p:nvSpPr>
        <p:spPr>
          <a:xfrm>
            <a:off x="264121" y="104848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watersysteem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72E0586-FFD3-26E7-EEBA-44D3B36DB517}"/>
              </a:ext>
            </a:extLst>
          </p:cNvPr>
          <p:cNvSpPr txBox="1"/>
          <p:nvPr/>
        </p:nvSpPr>
        <p:spPr>
          <a:xfrm>
            <a:off x="69811" y="2727304"/>
            <a:ext cx="198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waterbalans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B9B9B33-E7AD-A2E0-7701-054336FFD370}"/>
              </a:ext>
            </a:extLst>
          </p:cNvPr>
          <p:cNvSpPr txBox="1"/>
          <p:nvPr/>
        </p:nvSpPr>
        <p:spPr>
          <a:xfrm>
            <a:off x="5246370" y="2727304"/>
            <a:ext cx="2259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Handelingsperspectief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01D85A06-ED75-7101-2692-D9B824D0496F}"/>
              </a:ext>
            </a:extLst>
          </p:cNvPr>
          <p:cNvSpPr txBox="1"/>
          <p:nvPr/>
        </p:nvSpPr>
        <p:spPr>
          <a:xfrm>
            <a:off x="1116332" y="5479159"/>
            <a:ext cx="2259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Onttrekkingen in beeld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16A9A8A-2CB9-C70F-BABA-C657B7A63879}"/>
              </a:ext>
            </a:extLst>
          </p:cNvPr>
          <p:cNvGrpSpPr/>
          <p:nvPr/>
        </p:nvGrpSpPr>
        <p:grpSpPr>
          <a:xfrm>
            <a:off x="910593" y="5709931"/>
            <a:ext cx="2465070" cy="914400"/>
            <a:chOff x="533400" y="5634329"/>
            <a:chExt cx="2465070" cy="914400"/>
          </a:xfrm>
        </p:grpSpPr>
        <p:pic>
          <p:nvPicPr>
            <p:cNvPr id="27" name="Graphic 26" descr="Klembord met vinkjes met effen opvulling">
              <a:extLst>
                <a:ext uri="{FF2B5EF4-FFF2-40B4-BE49-F238E27FC236}">
                  <a16:creationId xmlns:a16="http://schemas.microsoft.com/office/drawing/2014/main" id="{68084C54-A6F8-DA4C-2D9B-86FFB0527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84070" y="5634329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Klembord met kruizen en vinkjes met effen opvulling">
              <a:extLst>
                <a:ext uri="{FF2B5EF4-FFF2-40B4-BE49-F238E27FC236}">
                  <a16:creationId xmlns:a16="http://schemas.microsoft.com/office/drawing/2014/main" id="{BB1BAC51-811C-E3F6-F2AA-A88F8011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3400" y="5634329"/>
              <a:ext cx="914400" cy="914400"/>
            </a:xfrm>
            <a:prstGeom prst="rect">
              <a:avLst/>
            </a:prstGeom>
          </p:spPr>
        </p:pic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FE132968-C75B-BB24-E5A1-5C8480D00E32}"/>
                </a:ext>
              </a:extLst>
            </p:cNvPr>
            <p:cNvCxnSpPr/>
            <p:nvPr/>
          </p:nvCxnSpPr>
          <p:spPr bwMode="auto">
            <a:xfrm>
              <a:off x="1447800" y="6091529"/>
              <a:ext cx="61083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936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70A83-7673-6DF5-E9FF-E961FA87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0"/>
            <a:ext cx="8450580" cy="817563"/>
          </a:xfrm>
        </p:spPr>
        <p:txBody>
          <a:bodyPr>
            <a:normAutofit fontScale="90000"/>
          </a:bodyPr>
          <a:lstStyle/>
          <a:p>
            <a:r>
              <a:rPr lang="nl-NL" dirty="0"/>
              <a:t>Uitkomsten Case Putten – proces en samenwerking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F0530E-10BD-9557-F4DD-92458961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1040130"/>
            <a:ext cx="8153400" cy="1337310"/>
          </a:xfrm>
        </p:spPr>
        <p:txBody>
          <a:bodyPr/>
          <a:lstStyle/>
          <a:p>
            <a:r>
              <a:rPr lang="nl-NL" dirty="0"/>
              <a:t>Proces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Beschikbare data verschillend niveau van betrouwbaarheid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Uitwisseling data niet altijd even goed mogelijk (databases, AVG)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493C57-87CD-440C-068F-408485CF0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8" r="3384"/>
          <a:stretch/>
        </p:blipFill>
        <p:spPr>
          <a:xfrm>
            <a:off x="2560178" y="2528142"/>
            <a:ext cx="3143391" cy="21259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1D526D7-4188-BF0A-3C2B-B4E4C8B1D033}"/>
              </a:ext>
            </a:extLst>
          </p:cNvPr>
          <p:cNvSpPr txBox="1"/>
          <p:nvPr/>
        </p:nvSpPr>
        <p:spPr>
          <a:xfrm flipH="1">
            <a:off x="167640" y="4804826"/>
            <a:ext cx="5913119" cy="148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Samenwerking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Essentieel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Iedereen heeft een stukje van de puzzel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Samenwerken levert nieuwe inzichten op</a:t>
            </a:r>
          </a:p>
        </p:txBody>
      </p:sp>
    </p:spTree>
    <p:extLst>
      <p:ext uri="{BB962C8B-B14F-4D97-AF65-F5344CB8AC3E}">
        <p14:creationId xmlns:p14="http://schemas.microsoft.com/office/powerpoint/2010/main" val="303646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7834B49-C70E-F46C-8EB1-F36734017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r="17323" b="-1"/>
          <a:stretch/>
        </p:blipFill>
        <p:spPr bwMode="auto">
          <a:xfrm>
            <a:off x="3575050" y="1042988"/>
            <a:ext cx="5111750" cy="50831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5DA7DF-73F4-1C8E-3FEB-AD1153457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" y="1042988"/>
            <a:ext cx="3577590" cy="5083175"/>
          </a:xfrm>
        </p:spPr>
        <p:txBody>
          <a:bodyPr wrap="square" anchor="t">
            <a:normAutofit/>
          </a:bodyPr>
          <a:lstStyle/>
          <a:p>
            <a:pPr marL="0" lvl="2" indent="0">
              <a:spcAft>
                <a:spcPts val="600"/>
              </a:spcAft>
              <a:buNone/>
            </a:pPr>
            <a:r>
              <a:rPr lang="nl-NL" sz="1800" i="0" kern="100" dirty="0">
                <a:latin typeface="Verdana" panose="020B0604030504040204" pitchFamily="34" charset="0"/>
                <a:ea typeface="Verdana" panose="020B0604030504040204" pitchFamily="34" charset="0"/>
              </a:rPr>
              <a:t>Aanleiding Case Harderwijk</a:t>
            </a:r>
          </a:p>
          <a:p>
            <a:pPr marL="0" lvl="2" indent="0">
              <a:spcAft>
                <a:spcPts val="600"/>
              </a:spcAft>
              <a:buNone/>
            </a:pPr>
            <a:endParaRPr lang="nl-NL" sz="1800" kern="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Verdrogingsproblematiek in de Noord Veluwe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Zicht op mate van effect / bijdrage grondwateronttrekkingen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Capaciteitsvraagstuk bedrijfslozingen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rwzi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Harderwijk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6C508B-90DD-AF23-9DEB-48CF6633B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25500"/>
          </a:xfrm>
        </p:spPr>
        <p:txBody>
          <a:bodyPr anchor="ctr">
            <a:normAutofit/>
          </a:bodyPr>
          <a:lstStyle/>
          <a:p>
            <a:r>
              <a:rPr lang="nl-NL"/>
              <a:t>Case rwzi Harderwijk</a:t>
            </a:r>
          </a:p>
        </p:txBody>
      </p:sp>
    </p:spTree>
    <p:extLst>
      <p:ext uri="{BB962C8B-B14F-4D97-AF65-F5344CB8AC3E}">
        <p14:creationId xmlns:p14="http://schemas.microsoft.com/office/powerpoint/2010/main" val="211574645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presentatieWVV">
  <a:themeElements>
    <a:clrScheme name="Office-thema 1">
      <a:dk1>
        <a:srgbClr val="000097"/>
      </a:dk1>
      <a:lt1>
        <a:srgbClr val="FFFFFF"/>
      </a:lt1>
      <a:dk2>
        <a:srgbClr val="FFFFFF"/>
      </a:dk2>
      <a:lt2>
        <a:srgbClr val="000020"/>
      </a:lt2>
      <a:accent1>
        <a:srgbClr val="C0C0E4"/>
      </a:accent1>
      <a:accent2>
        <a:srgbClr val="CC3219"/>
      </a:accent2>
      <a:accent3>
        <a:srgbClr val="FFFFFF"/>
      </a:accent3>
      <a:accent4>
        <a:srgbClr val="000080"/>
      </a:accent4>
      <a:accent5>
        <a:srgbClr val="DCDCEF"/>
      </a:accent5>
      <a:accent6>
        <a:srgbClr val="B92C16"/>
      </a:accent6>
      <a:hlink>
        <a:srgbClr val="009A54"/>
      </a:hlink>
      <a:folHlink>
        <a:srgbClr val="9C94CA"/>
      </a:folHlink>
    </a:clrScheme>
    <a:fontScheme name="Office-them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-thema 1">
        <a:dk1>
          <a:srgbClr val="000097"/>
        </a:dk1>
        <a:lt1>
          <a:srgbClr val="FFFFFF"/>
        </a:lt1>
        <a:dk2>
          <a:srgbClr val="FFFFFF"/>
        </a:dk2>
        <a:lt2>
          <a:srgbClr val="000020"/>
        </a:lt2>
        <a:accent1>
          <a:srgbClr val="C0C0E4"/>
        </a:accent1>
        <a:accent2>
          <a:srgbClr val="CC3219"/>
        </a:accent2>
        <a:accent3>
          <a:srgbClr val="FFFFFF"/>
        </a:accent3>
        <a:accent4>
          <a:srgbClr val="000080"/>
        </a:accent4>
        <a:accent5>
          <a:srgbClr val="DCDCEF"/>
        </a:accent5>
        <a:accent6>
          <a:srgbClr val="B92C16"/>
        </a:accent6>
        <a:hlink>
          <a:srgbClr val="009A54"/>
        </a:hlink>
        <a:folHlink>
          <a:srgbClr val="9C9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nieuw.pptx" id="{3D56BA3C-25D4-46E0-B650-028CCA0C85DB}" vid="{D61EEFA4-6905-4314-B992-1AEE8958779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Basispresentatie WVV</Template>
  <TotalTime>1184</TotalTime>
  <Words>470</Words>
  <Application>Microsoft Office PowerPoint</Application>
  <PresentationFormat>Diavoorstelling (4:3)</PresentationFormat>
  <Paragraphs>107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ＭＳ Ｐゴシック</vt:lpstr>
      <vt:lpstr>Aptos</vt:lpstr>
      <vt:lpstr>Arial</vt:lpstr>
      <vt:lpstr>Verdana</vt:lpstr>
      <vt:lpstr>Wingdings</vt:lpstr>
      <vt:lpstr>BasispresentatieWVV</vt:lpstr>
      <vt:lpstr>Onttrekkingen in beeld</vt:lpstr>
      <vt:lpstr>Onttrekkingen in beeld</vt:lpstr>
      <vt:lpstr>Onttrekkingen in beeld</vt:lpstr>
      <vt:lpstr>Waterbalans en grondwateronttrekkingen</vt:lpstr>
      <vt:lpstr>Grondwaterbeheer - Hoe is het geregeld?</vt:lpstr>
      <vt:lpstr>Case Putten</vt:lpstr>
      <vt:lpstr>Uitkomsten Case Putten - inhoudelijk</vt:lpstr>
      <vt:lpstr>Uitkomsten Case Putten – proces en samenwerking</vt:lpstr>
      <vt:lpstr>Case rwzi Harderwijk</vt:lpstr>
      <vt:lpstr>Case rwzi Harderwijk</vt:lpstr>
      <vt:lpstr>Case rwzi Harderwijk </vt:lpstr>
      <vt:lpstr>Verbinden Case Putten en RWZI Harderwijk</vt:lpstr>
      <vt:lpstr>Vervolgstappen Onttrekkingen in beeld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Putten, Hedwig van</dc:creator>
  <cp:lastModifiedBy>Putten, Hedwig van</cp:lastModifiedBy>
  <cp:revision>21</cp:revision>
  <dcterms:created xsi:type="dcterms:W3CDTF">2024-09-24T10:19:26Z</dcterms:created>
  <dcterms:modified xsi:type="dcterms:W3CDTF">2024-10-02T17:48:29Z</dcterms:modified>
</cp:coreProperties>
</file>