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media/image7.jpg" ContentType="image/jpg"/>
  <Override PartName="/ppt/theme/theme5.xml" ContentType="application/vnd.openxmlformats-officedocument.theme+xml"/>
  <Override PartName="/ppt/media/image12.jpg" ContentType="image/jpg"/>
  <Override PartName="/ppt/media/image13.jpg" ContentType="image/jpg"/>
  <Override PartName="/ppt/media/image14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30.jpg" ContentType="image/jpg"/>
  <Override PartName="/ppt/media/image32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36.jpg" ContentType="image/jpg"/>
  <Override PartName="/ppt/media/image37.jpg" ContentType="image/jpg"/>
  <Override PartName="/ppt/media/image38.jpg" ContentType="image/jpg"/>
  <Override PartName="/ppt/media/image39.jpg" ContentType="image/jp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74" r:id="rId4"/>
    <p:sldMasterId id="2147483660" r:id="rId5"/>
    <p:sldMasterId id="2147483676" r:id="rId6"/>
  </p:sldMasterIdLst>
  <p:notesMasterIdLst>
    <p:notesMasterId r:id="rId44"/>
  </p:notesMasterIdLst>
  <p:sldIdLst>
    <p:sldId id="261" r:id="rId7"/>
    <p:sldId id="270" r:id="rId8"/>
    <p:sldId id="273" r:id="rId9"/>
    <p:sldId id="321" r:id="rId10"/>
    <p:sldId id="272" r:id="rId11"/>
    <p:sldId id="271" r:id="rId12"/>
    <p:sldId id="275" r:id="rId13"/>
    <p:sldId id="276" r:id="rId14"/>
    <p:sldId id="263" r:id="rId15"/>
    <p:sldId id="266" r:id="rId16"/>
    <p:sldId id="267" r:id="rId17"/>
    <p:sldId id="277" r:id="rId18"/>
    <p:sldId id="279" r:id="rId19"/>
    <p:sldId id="283" r:id="rId20"/>
    <p:sldId id="284" r:id="rId21"/>
    <p:sldId id="285" r:id="rId22"/>
    <p:sldId id="286" r:id="rId23"/>
    <p:sldId id="287" r:id="rId24"/>
    <p:sldId id="288" r:id="rId25"/>
    <p:sldId id="290" r:id="rId26"/>
    <p:sldId id="291" r:id="rId27"/>
    <p:sldId id="292" r:id="rId28"/>
    <p:sldId id="293" r:id="rId29"/>
    <p:sldId id="296" r:id="rId30"/>
    <p:sldId id="297" r:id="rId31"/>
    <p:sldId id="298" r:id="rId32"/>
    <p:sldId id="299" r:id="rId33"/>
    <p:sldId id="300" r:id="rId34"/>
    <p:sldId id="301" r:id="rId35"/>
    <p:sldId id="316" r:id="rId36"/>
    <p:sldId id="310" r:id="rId37"/>
    <p:sldId id="317" r:id="rId38"/>
    <p:sldId id="318" r:id="rId39"/>
    <p:sldId id="319" r:id="rId40"/>
    <p:sldId id="320" r:id="rId41"/>
    <p:sldId id="262" r:id="rId42"/>
    <p:sldId id="311" r:id="rId4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C67"/>
    <a:srgbClr val="FFFFFF"/>
    <a:srgbClr val="184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78F4DC-412A-4537-BF20-268CC0DB9573}" v="3" dt="2024-10-04T06:50:39.2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5" autoAdjust="0"/>
    <p:restoredTop sz="94626" autoAdjust="0"/>
  </p:normalViewPr>
  <p:slideViewPr>
    <p:cSldViewPr snapToGrid="0">
      <p:cViewPr varScale="1">
        <p:scale>
          <a:sx n="105" d="100"/>
          <a:sy n="105" d="100"/>
        </p:scale>
        <p:origin x="5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A393D-CEE8-4CFF-8692-9735210B5EB3}" type="datetimeFigureOut">
              <a:rPr lang="nl-NL" smtClean="0"/>
              <a:t>18-10-2024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D4F83-8959-4336-8B3E-7CF8A6406D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872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lf in te de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53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1142" y="1637454"/>
            <a:ext cx="2678328" cy="347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9" b="0" i="0">
                <a:solidFill>
                  <a:srgbClr val="005D76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78" y="3840481"/>
            <a:ext cx="8538964" cy="189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32" b="0" i="0">
                <a:solidFill>
                  <a:srgbClr val="174350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29" b="0" i="0">
                <a:solidFill>
                  <a:srgbClr val="174350"/>
                </a:solidFill>
                <a:latin typeface="Segoe UI"/>
                <a:cs typeface="Segoe UI"/>
              </a:defRPr>
            </a:lvl1pPr>
          </a:lstStyle>
          <a:p>
            <a:pPr marL="116048">
              <a:spcBef>
                <a:spcPts val="190"/>
              </a:spcBef>
            </a:pPr>
            <a:fld id="{81D60167-4931-47E6-BA6A-407CBD079E47}" type="slidenum">
              <a:rPr lang="nl-NL" spc="-51" smtClean="0"/>
              <a:pPr marL="116048">
                <a:spcBef>
                  <a:spcPts val="190"/>
                </a:spcBef>
              </a:pPr>
              <a:t>‹nr.›</a:t>
            </a:fld>
            <a:endParaRPr lang="nl-NL" spc="-51" dirty="0"/>
          </a:p>
        </p:txBody>
      </p:sp>
    </p:spTree>
    <p:extLst>
      <p:ext uri="{BB962C8B-B14F-4D97-AF65-F5344CB8AC3E}">
        <p14:creationId xmlns:p14="http://schemas.microsoft.com/office/powerpoint/2010/main" val="113244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1143" y="1615102"/>
            <a:ext cx="8448991" cy="347659"/>
          </a:xfrm>
        </p:spPr>
        <p:txBody>
          <a:bodyPr lIns="0" tIns="0" rIns="0" bIns="0"/>
          <a:lstStyle>
            <a:lvl1pPr>
              <a:defRPr sz="2259" b="0" i="0">
                <a:solidFill>
                  <a:srgbClr val="005D76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1142" y="2220637"/>
            <a:ext cx="4923742" cy="189604"/>
          </a:xfrm>
        </p:spPr>
        <p:txBody>
          <a:bodyPr lIns="0" tIns="0" rIns="0" bIns="0"/>
          <a:lstStyle>
            <a:lvl1pPr>
              <a:defRPr sz="1232" b="0" i="0">
                <a:solidFill>
                  <a:srgbClr val="174350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29" b="0" i="0">
                <a:solidFill>
                  <a:srgbClr val="174350"/>
                </a:solidFill>
                <a:latin typeface="Segoe UI"/>
                <a:cs typeface="Segoe UI"/>
              </a:defRPr>
            </a:lvl1pPr>
          </a:lstStyle>
          <a:p>
            <a:pPr marL="116048">
              <a:spcBef>
                <a:spcPts val="190"/>
              </a:spcBef>
            </a:pPr>
            <a:fld id="{81D60167-4931-47E6-BA6A-407CBD079E47}" type="slidenum">
              <a:rPr lang="nl-NL" spc="-51" smtClean="0"/>
              <a:pPr marL="116048">
                <a:spcBef>
                  <a:spcPts val="190"/>
                </a:spcBef>
              </a:pPr>
              <a:t>‹nr.›</a:t>
            </a:fld>
            <a:endParaRPr lang="nl-NL" spc="-51" dirty="0"/>
          </a:p>
        </p:txBody>
      </p:sp>
    </p:spTree>
    <p:extLst>
      <p:ext uri="{BB962C8B-B14F-4D97-AF65-F5344CB8AC3E}">
        <p14:creationId xmlns:p14="http://schemas.microsoft.com/office/powerpoint/2010/main" val="4271262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1143" y="1615102"/>
            <a:ext cx="8448991" cy="347659"/>
          </a:xfrm>
        </p:spPr>
        <p:txBody>
          <a:bodyPr lIns="0" tIns="0" rIns="0" bIns="0"/>
          <a:lstStyle>
            <a:lvl1pPr>
              <a:defRPr sz="2259" b="0" i="0">
                <a:solidFill>
                  <a:srgbClr val="005D76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1143" y="2229442"/>
            <a:ext cx="4919179" cy="189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32" b="0" i="0">
                <a:solidFill>
                  <a:srgbClr val="174350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49346" y="1978152"/>
            <a:ext cx="5104341" cy="189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32" b="0" i="0">
                <a:solidFill>
                  <a:srgbClr val="174350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29" b="0" i="0">
                <a:solidFill>
                  <a:srgbClr val="174350"/>
                </a:solidFill>
                <a:latin typeface="Segoe UI"/>
                <a:cs typeface="Segoe UI"/>
              </a:defRPr>
            </a:lvl1pPr>
          </a:lstStyle>
          <a:p>
            <a:pPr marL="116048">
              <a:spcBef>
                <a:spcPts val="190"/>
              </a:spcBef>
            </a:pPr>
            <a:fld id="{81D60167-4931-47E6-BA6A-407CBD079E47}" type="slidenum">
              <a:rPr lang="nl-NL" spc="-51" smtClean="0"/>
              <a:pPr marL="116048">
                <a:spcBef>
                  <a:spcPts val="190"/>
                </a:spcBef>
              </a:pPr>
              <a:t>‹nr.›</a:t>
            </a:fld>
            <a:endParaRPr lang="nl-NL" spc="-51" dirty="0"/>
          </a:p>
        </p:txBody>
      </p:sp>
    </p:spTree>
    <p:extLst>
      <p:ext uri="{BB962C8B-B14F-4D97-AF65-F5344CB8AC3E}">
        <p14:creationId xmlns:p14="http://schemas.microsoft.com/office/powerpoint/2010/main" val="1998571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1143" y="1615102"/>
            <a:ext cx="8448991" cy="347659"/>
          </a:xfrm>
        </p:spPr>
        <p:txBody>
          <a:bodyPr lIns="0" tIns="0" rIns="0" bIns="0"/>
          <a:lstStyle>
            <a:lvl1pPr>
              <a:defRPr sz="2259" b="0" i="0">
                <a:solidFill>
                  <a:srgbClr val="005D76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29" b="0" i="0">
                <a:solidFill>
                  <a:srgbClr val="174350"/>
                </a:solidFill>
                <a:latin typeface="Segoe UI"/>
                <a:cs typeface="Segoe UI"/>
              </a:defRPr>
            </a:lvl1pPr>
          </a:lstStyle>
          <a:p>
            <a:pPr marL="116048">
              <a:spcBef>
                <a:spcPts val="190"/>
              </a:spcBef>
            </a:pPr>
            <a:fld id="{81D60167-4931-47E6-BA6A-407CBD079E47}" type="slidenum">
              <a:rPr lang="nl-NL" spc="-51" smtClean="0"/>
              <a:pPr marL="116048">
                <a:spcBef>
                  <a:spcPts val="190"/>
                </a:spcBef>
              </a:pPr>
              <a:t>‹nr.›</a:t>
            </a:fld>
            <a:endParaRPr lang="nl-NL" spc="-51" dirty="0"/>
          </a:p>
        </p:txBody>
      </p:sp>
    </p:spTree>
    <p:extLst>
      <p:ext uri="{BB962C8B-B14F-4D97-AF65-F5344CB8AC3E}">
        <p14:creationId xmlns:p14="http://schemas.microsoft.com/office/powerpoint/2010/main" val="3342804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4524" y="287527"/>
            <a:ext cx="1766600" cy="45923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29" b="0" i="0">
                <a:solidFill>
                  <a:srgbClr val="174350"/>
                </a:solidFill>
                <a:latin typeface="Segoe UI"/>
                <a:cs typeface="Segoe UI"/>
              </a:defRPr>
            </a:lvl1pPr>
          </a:lstStyle>
          <a:p>
            <a:pPr marL="116048">
              <a:spcBef>
                <a:spcPts val="190"/>
              </a:spcBef>
            </a:pPr>
            <a:fld id="{81D60167-4931-47E6-BA6A-407CBD079E47}" type="slidenum">
              <a:rPr lang="nl-NL" spc="-51" smtClean="0"/>
              <a:pPr marL="116048">
                <a:spcBef>
                  <a:spcPts val="190"/>
                </a:spcBef>
              </a:pPr>
              <a:t>‹nr.›</a:t>
            </a:fld>
            <a:endParaRPr lang="nl-NL" spc="-51" dirty="0"/>
          </a:p>
        </p:txBody>
      </p:sp>
    </p:spTree>
    <p:extLst>
      <p:ext uri="{BB962C8B-B14F-4D97-AF65-F5344CB8AC3E}">
        <p14:creationId xmlns:p14="http://schemas.microsoft.com/office/powerpoint/2010/main" val="7649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kstvak 41">
            <a:extLst>
              <a:ext uri="{FF2B5EF4-FFF2-40B4-BE49-F238E27FC236}">
                <a16:creationId xmlns:a16="http://schemas.microsoft.com/office/drawing/2014/main" id="{F4F60963-AC30-61BE-68C6-05515FB050AE}"/>
              </a:ext>
            </a:extLst>
          </p:cNvPr>
          <p:cNvSpPr txBox="1"/>
          <p:nvPr userDrawn="1"/>
        </p:nvSpPr>
        <p:spPr>
          <a:xfrm>
            <a:off x="2260600" y="5880100"/>
            <a:ext cx="361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Onderschrift</a:t>
            </a:r>
          </a:p>
        </p:txBody>
      </p: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5C48B863-C41C-43A3-6207-EAA6CCBD984A}"/>
              </a:ext>
            </a:extLst>
          </p:cNvPr>
          <p:cNvCxnSpPr>
            <a:cxnSpLocks/>
          </p:cNvCxnSpPr>
          <p:nvPr userDrawn="1"/>
        </p:nvCxnSpPr>
        <p:spPr>
          <a:xfrm>
            <a:off x="2120900" y="6311900"/>
            <a:ext cx="8636000" cy="0"/>
          </a:xfrm>
          <a:prstGeom prst="line">
            <a:avLst/>
          </a:prstGeom>
          <a:ln w="698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el 1">
            <a:extLst>
              <a:ext uri="{FF2B5EF4-FFF2-40B4-BE49-F238E27FC236}">
                <a16:creationId xmlns:a16="http://schemas.microsoft.com/office/drawing/2014/main" id="{A4368A17-370B-CB74-AF08-0DB1EC9DB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6997" y="352425"/>
            <a:ext cx="8928100" cy="993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46" name="Tijdelijke aanduiding voor afbeelding 45">
            <a:extLst>
              <a:ext uri="{FF2B5EF4-FFF2-40B4-BE49-F238E27FC236}">
                <a16:creationId xmlns:a16="http://schemas.microsoft.com/office/drawing/2014/main" id="{D01700B3-1E26-F52F-B8BC-B90E1BD5D9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60600" y="1631950"/>
            <a:ext cx="8928100" cy="42037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274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33F0B1DF-5513-195C-ABDE-39026A08D00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2260600" y="1600200"/>
            <a:ext cx="8854497" cy="42037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2AF6AD1-4CB4-25B2-61F3-45684A155312}"/>
              </a:ext>
            </a:extLst>
          </p:cNvPr>
          <p:cNvSpPr txBox="1"/>
          <p:nvPr userDrawn="1"/>
        </p:nvSpPr>
        <p:spPr>
          <a:xfrm>
            <a:off x="2260600" y="5880100"/>
            <a:ext cx="361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Onderschrift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20C27298-36D5-C34D-A103-76A1C64B73EB}"/>
              </a:ext>
            </a:extLst>
          </p:cNvPr>
          <p:cNvCxnSpPr>
            <a:cxnSpLocks/>
          </p:cNvCxnSpPr>
          <p:nvPr userDrawn="1"/>
        </p:nvCxnSpPr>
        <p:spPr>
          <a:xfrm>
            <a:off x="2120900" y="6311900"/>
            <a:ext cx="8636000" cy="0"/>
          </a:xfrm>
          <a:prstGeom prst="line">
            <a:avLst/>
          </a:prstGeom>
          <a:ln w="698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">
            <a:extLst>
              <a:ext uri="{FF2B5EF4-FFF2-40B4-BE49-F238E27FC236}">
                <a16:creationId xmlns:a16="http://schemas.microsoft.com/office/drawing/2014/main" id="{C94B678D-611F-206F-85C0-54FB3AE69C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6997" y="352425"/>
            <a:ext cx="8928100" cy="993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788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5DF53C-DD5D-95E4-BDA2-171E5003C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997" y="365125"/>
            <a:ext cx="8928100" cy="993775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428BE201-D39A-04D6-D421-4DCCE802B1D7}"/>
              </a:ext>
            </a:extLst>
          </p:cNvPr>
          <p:cNvCxnSpPr>
            <a:cxnSpLocks/>
          </p:cNvCxnSpPr>
          <p:nvPr userDrawn="1"/>
        </p:nvCxnSpPr>
        <p:spPr>
          <a:xfrm>
            <a:off x="2120900" y="6311900"/>
            <a:ext cx="8636000" cy="0"/>
          </a:xfrm>
          <a:prstGeom prst="line">
            <a:avLst/>
          </a:prstGeom>
          <a:ln w="698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jdelijke aanduiding voor grafiek 23">
            <a:extLst>
              <a:ext uri="{FF2B5EF4-FFF2-40B4-BE49-F238E27FC236}">
                <a16:creationId xmlns:a16="http://schemas.microsoft.com/office/drawing/2014/main" id="{789BD6A6-64D4-2993-9A6B-AF05CB7EE98C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749472" y="1612900"/>
            <a:ext cx="4366203" cy="45021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26" name="Tijdelijke aanduiding voor inhoud 25">
            <a:extLst>
              <a:ext uri="{FF2B5EF4-FFF2-40B4-BE49-F238E27FC236}">
                <a16:creationId xmlns:a16="http://schemas.microsoft.com/office/drawing/2014/main" id="{DF184784-2ED8-ADB4-746F-45095AC098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86997" y="1612900"/>
            <a:ext cx="4365625" cy="4502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1665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BA10E4-B0BD-8AA4-6AE8-1B64E8BD9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997" y="365125"/>
            <a:ext cx="8928100" cy="99377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886D47DE-47C7-AB48-7538-DB3D8E293DF8}"/>
              </a:ext>
            </a:extLst>
          </p:cNvPr>
          <p:cNvCxnSpPr>
            <a:cxnSpLocks/>
          </p:cNvCxnSpPr>
          <p:nvPr userDrawn="1"/>
        </p:nvCxnSpPr>
        <p:spPr>
          <a:xfrm>
            <a:off x="2120900" y="6311900"/>
            <a:ext cx="8636000" cy="0"/>
          </a:xfrm>
          <a:prstGeom prst="line">
            <a:avLst/>
          </a:prstGeom>
          <a:ln w="698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2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+ tekst +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E51AAD21-DAAF-BE16-8677-DA8B9521F2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37700" y="0"/>
            <a:ext cx="2654300" cy="6858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FB6B39A6-FFC6-97FF-6427-EDB2C4554A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86996" y="1841500"/>
            <a:ext cx="6753803" cy="4356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4D35554-C697-26F7-E996-0C109ED9E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997" y="365125"/>
            <a:ext cx="7211003" cy="99377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311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1143" y="1615102"/>
            <a:ext cx="8448991" cy="347659"/>
          </a:xfrm>
        </p:spPr>
        <p:txBody>
          <a:bodyPr lIns="0" tIns="0" rIns="0" bIns="0"/>
          <a:lstStyle>
            <a:lvl1pPr>
              <a:defRPr sz="2259" b="0" i="0">
                <a:solidFill>
                  <a:srgbClr val="005D76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1142" y="2220637"/>
            <a:ext cx="4923742" cy="189604"/>
          </a:xfrm>
        </p:spPr>
        <p:txBody>
          <a:bodyPr lIns="0" tIns="0" rIns="0" bIns="0"/>
          <a:lstStyle>
            <a:lvl1pPr>
              <a:defRPr sz="1232" b="0" i="0">
                <a:solidFill>
                  <a:srgbClr val="174350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29" b="0" i="0">
                <a:solidFill>
                  <a:srgbClr val="174350"/>
                </a:solidFill>
                <a:latin typeface="Segoe UI"/>
                <a:cs typeface="Segoe UI"/>
              </a:defRPr>
            </a:lvl1pPr>
          </a:lstStyle>
          <a:p>
            <a:pPr marL="116048">
              <a:spcBef>
                <a:spcPts val="190"/>
              </a:spcBef>
            </a:pPr>
            <a:fld id="{81D60167-4931-47E6-BA6A-407CBD079E47}" type="slidenum">
              <a:rPr lang="nl-NL" spc="-51" smtClean="0"/>
              <a:pPr marL="116048">
                <a:spcBef>
                  <a:spcPts val="190"/>
                </a:spcBef>
              </a:pPr>
              <a:t>‹nr.›</a:t>
            </a:fld>
            <a:endParaRPr lang="nl-NL" spc="-51" dirty="0"/>
          </a:p>
        </p:txBody>
      </p:sp>
    </p:spTree>
    <p:extLst>
      <p:ext uri="{BB962C8B-B14F-4D97-AF65-F5344CB8AC3E}">
        <p14:creationId xmlns:p14="http://schemas.microsoft.com/office/powerpoint/2010/main" val="193274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/pro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03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51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slide" Target="../slides/slid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4.jpg"/><Relationship Id="rId7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" Target="../slides/slide1.xml"/><Relationship Id="rId5" Type="http://schemas.openxmlformats.org/officeDocument/2006/relationships/image" Target="../media/image1.png"/><Relationship Id="rId4" Type="http://schemas.openxmlformats.org/officeDocument/2006/relationships/hyperlink" Target="https://pixabay.com/da/hvede-%C3%B8re-hvede-%C3%B8rer-korn-felt-609892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ep 62">
            <a:extLst>
              <a:ext uri="{FF2B5EF4-FFF2-40B4-BE49-F238E27FC236}">
                <a16:creationId xmlns:a16="http://schemas.microsoft.com/office/drawing/2014/main" id="{66F046B9-081D-E8D8-E0A7-C0D52799865C}"/>
              </a:ext>
            </a:extLst>
          </p:cNvPr>
          <p:cNvGrpSpPr/>
          <p:nvPr userDrawn="1"/>
        </p:nvGrpSpPr>
        <p:grpSpPr>
          <a:xfrm>
            <a:off x="11134147" y="6093617"/>
            <a:ext cx="477405" cy="461963"/>
            <a:chOff x="11134147" y="6093617"/>
            <a:chExt cx="477405" cy="461963"/>
          </a:xfrm>
        </p:grpSpPr>
        <p:sp>
          <p:nvSpPr>
            <p:cNvPr id="59" name="Ovaal 58">
              <a:extLst>
                <a:ext uri="{FF2B5EF4-FFF2-40B4-BE49-F238E27FC236}">
                  <a16:creationId xmlns:a16="http://schemas.microsoft.com/office/drawing/2014/main" id="{9F872557-20C9-6D1B-AE32-6FD0A27A526A}"/>
                </a:ext>
              </a:extLst>
            </p:cNvPr>
            <p:cNvSpPr/>
            <p:nvPr userDrawn="1"/>
          </p:nvSpPr>
          <p:spPr>
            <a:xfrm>
              <a:off x="11152053" y="6108700"/>
              <a:ext cx="444500" cy="4296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5FCDEBEA-046E-168D-78BA-CB177B61C1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4147" y="6093617"/>
              <a:ext cx="477405" cy="461963"/>
            </a:xfrm>
            <a:prstGeom prst="rect">
              <a:avLst/>
            </a:prstGeom>
          </p:spPr>
        </p:pic>
      </p:grpSp>
      <p:grpSp>
        <p:nvGrpSpPr>
          <p:cNvPr id="68" name="Groep 67">
            <a:extLst>
              <a:ext uri="{FF2B5EF4-FFF2-40B4-BE49-F238E27FC236}">
                <a16:creationId xmlns:a16="http://schemas.microsoft.com/office/drawing/2014/main" id="{D6A01E5D-A8C7-75B6-2610-624BCE2648D2}"/>
              </a:ext>
            </a:extLst>
          </p:cNvPr>
          <p:cNvGrpSpPr/>
          <p:nvPr userDrawn="1"/>
        </p:nvGrpSpPr>
        <p:grpSpPr>
          <a:xfrm>
            <a:off x="0" y="0"/>
            <a:ext cx="1193800" cy="6858000"/>
            <a:chOff x="0" y="0"/>
            <a:chExt cx="1193800" cy="6858000"/>
          </a:xfrm>
        </p:grpSpPr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F1B1C228-13E2-BCAB-C05C-7FE83EE27566}"/>
                </a:ext>
              </a:extLst>
            </p:cNvPr>
            <p:cNvSpPr/>
            <p:nvPr userDrawn="1"/>
          </p:nvSpPr>
          <p:spPr>
            <a:xfrm>
              <a:off x="0" y="0"/>
              <a:ext cx="11938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152400" dist="76200" dir="21540000" algn="ctr" rotWithShape="0">
                <a:schemeClr val="bg2">
                  <a:lumMod val="25000"/>
                  <a:alpha val="57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Pijl: rechts 5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6855427-7DC6-74BE-9EE0-4432EF5FB9C1}"/>
                </a:ext>
              </a:extLst>
            </p:cNvPr>
            <p:cNvSpPr/>
            <p:nvPr userDrawn="1"/>
          </p:nvSpPr>
          <p:spPr>
            <a:xfrm flipV="1">
              <a:off x="512229" y="3784898"/>
              <a:ext cx="209550" cy="256867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55" name="Pijl: rechts 5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99EF9FB-2B8D-4DF3-C3A3-3E7C4BA7CA13}"/>
                </a:ext>
              </a:extLst>
            </p:cNvPr>
            <p:cNvSpPr/>
            <p:nvPr userDrawn="1"/>
          </p:nvSpPr>
          <p:spPr>
            <a:xfrm flipH="1" flipV="1">
              <a:off x="504609" y="2816235"/>
              <a:ext cx="209550" cy="256867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6" name="Graphic 55" descr="Huis">
              <a:hlinkClick r:id="rId10" action="ppaction://hlinksldjump"/>
              <a:extLst>
                <a:ext uri="{FF2B5EF4-FFF2-40B4-BE49-F238E27FC236}">
                  <a16:creationId xmlns:a16="http://schemas.microsoft.com/office/drawing/2014/main" id="{67CC3043-42DE-7E8D-CB97-430413F73B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34998" y="3254614"/>
              <a:ext cx="348771" cy="3487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95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1" r:id="rId3"/>
    <p:sldLayoutId id="2147483652" r:id="rId4"/>
    <p:sldLayoutId id="2147483654" r:id="rId5"/>
    <p:sldLayoutId id="2147483655" r:id="rId6"/>
    <p:sldLayoutId id="214748368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>
            <a:extLst>
              <a:ext uri="{FF2B5EF4-FFF2-40B4-BE49-F238E27FC236}">
                <a16:creationId xmlns:a16="http://schemas.microsoft.com/office/drawing/2014/main" id="{2DFF921C-9529-9567-96C7-DBD3FA226B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-322" t="40323" r="322" b="41859"/>
          <a:stretch/>
        </p:blipFill>
        <p:spPr>
          <a:xfrm>
            <a:off x="-57150" y="5219700"/>
            <a:ext cx="12249150" cy="1636879"/>
          </a:xfrm>
          <a:prstGeom prst="rect">
            <a:avLst/>
          </a:prstGeom>
        </p:spPr>
      </p:pic>
      <p:sp>
        <p:nvSpPr>
          <p:cNvPr id="27" name="Rechthoek 26">
            <a:extLst>
              <a:ext uri="{FF2B5EF4-FFF2-40B4-BE49-F238E27FC236}">
                <a16:creationId xmlns:a16="http://schemas.microsoft.com/office/drawing/2014/main" id="{B719FE2C-EB3A-3996-B8FA-CC4CD17A615C}"/>
              </a:ext>
            </a:extLst>
          </p:cNvPr>
          <p:cNvSpPr/>
          <p:nvPr userDrawn="1"/>
        </p:nvSpPr>
        <p:spPr>
          <a:xfrm>
            <a:off x="-57150" y="5218279"/>
            <a:ext cx="12249150" cy="1639721"/>
          </a:xfrm>
          <a:prstGeom prst="rect">
            <a:avLst/>
          </a:prstGeom>
          <a:solidFill>
            <a:schemeClr val="tx2">
              <a:alpha val="4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23E8CFEA-9D25-E0A7-0DB9-8CC39814E1D0}"/>
              </a:ext>
            </a:extLst>
          </p:cNvPr>
          <p:cNvGrpSpPr/>
          <p:nvPr userDrawn="1"/>
        </p:nvGrpSpPr>
        <p:grpSpPr>
          <a:xfrm>
            <a:off x="11076997" y="6093617"/>
            <a:ext cx="477405" cy="461963"/>
            <a:chOff x="11134147" y="6093617"/>
            <a:chExt cx="477405" cy="461963"/>
          </a:xfrm>
        </p:grpSpPr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C4FC34AF-44BD-1EC4-46D9-1F34E03ED22C}"/>
                </a:ext>
              </a:extLst>
            </p:cNvPr>
            <p:cNvSpPr/>
            <p:nvPr userDrawn="1"/>
          </p:nvSpPr>
          <p:spPr>
            <a:xfrm>
              <a:off x="11152053" y="6108700"/>
              <a:ext cx="444500" cy="4296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A51B154A-204E-B946-D081-BB2C78EB1A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4147" y="6093617"/>
              <a:ext cx="477405" cy="461963"/>
            </a:xfrm>
            <a:prstGeom prst="rect">
              <a:avLst/>
            </a:prstGeom>
          </p:spPr>
        </p:pic>
      </p:grpSp>
      <p:sp>
        <p:nvSpPr>
          <p:cNvPr id="11" name="Rechthoek 10">
            <a:extLst>
              <a:ext uri="{FF2B5EF4-FFF2-40B4-BE49-F238E27FC236}">
                <a16:creationId xmlns:a16="http://schemas.microsoft.com/office/drawing/2014/main" id="{7E7C8AEF-0B74-4A01-144E-37FB08F5B799}"/>
              </a:ext>
            </a:extLst>
          </p:cNvPr>
          <p:cNvSpPr/>
          <p:nvPr userDrawn="1"/>
        </p:nvSpPr>
        <p:spPr>
          <a:xfrm>
            <a:off x="2768600" y="-3975100"/>
            <a:ext cx="4051300" cy="774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91F67473-1FB8-429F-E58D-1B9C89F45593}"/>
              </a:ext>
            </a:extLst>
          </p:cNvPr>
          <p:cNvGrpSpPr/>
          <p:nvPr userDrawn="1"/>
        </p:nvGrpSpPr>
        <p:grpSpPr>
          <a:xfrm>
            <a:off x="-57150" y="0"/>
            <a:ext cx="1193800" cy="6858000"/>
            <a:chOff x="-57150" y="0"/>
            <a:chExt cx="1193800" cy="6858000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32AB3809-5DB2-6BD7-F864-6BFFD7E452E7}"/>
                </a:ext>
              </a:extLst>
            </p:cNvPr>
            <p:cNvSpPr/>
            <p:nvPr userDrawn="1"/>
          </p:nvSpPr>
          <p:spPr>
            <a:xfrm>
              <a:off x="-57150" y="0"/>
              <a:ext cx="11938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152400" dist="76200" dir="21540000" algn="ctr" rotWithShape="0">
                <a:schemeClr val="bg2">
                  <a:lumMod val="25000"/>
                  <a:alpha val="57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5" name="Pijl: rechts 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8FC746E-38BA-C496-3744-7477DCCFA712}"/>
                </a:ext>
              </a:extLst>
            </p:cNvPr>
            <p:cNvSpPr/>
            <p:nvPr userDrawn="1"/>
          </p:nvSpPr>
          <p:spPr>
            <a:xfrm flipV="1">
              <a:off x="455079" y="3784898"/>
              <a:ext cx="209550" cy="256867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6" name="Pijl: rechts 1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F52E600C-246B-FFE7-2BB7-45EA8EE31B2F}"/>
                </a:ext>
              </a:extLst>
            </p:cNvPr>
            <p:cNvSpPr/>
            <p:nvPr userDrawn="1"/>
          </p:nvSpPr>
          <p:spPr>
            <a:xfrm flipH="1" flipV="1">
              <a:off x="447459" y="2816235"/>
              <a:ext cx="209550" cy="256867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7" name="Graphic 16" descr="Huis">
              <a:hlinkClick r:id="rId6" action="ppaction://hlinksldjump"/>
              <a:extLst>
                <a:ext uri="{FF2B5EF4-FFF2-40B4-BE49-F238E27FC236}">
                  <a16:creationId xmlns:a16="http://schemas.microsoft.com/office/drawing/2014/main" id="{E38B3700-3FBD-4223-D0CC-C1D7BE379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77848" y="3254614"/>
              <a:ext cx="348771" cy="3487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544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E019CB-BDBE-00AF-5977-6B456B2FB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997C8-2272-4713-9849-0E38CF2F6C1B}" type="datetimeFigureOut">
              <a:rPr lang="nl-NL" smtClean="0"/>
              <a:t>18-10-2024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43AEEB-FC12-19AB-E41E-D7EA93564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7DD27E-4976-3761-765D-13D907610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0179F-4ECC-4A40-818D-B1C7FB379D0C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EEB91B4-1B4D-3DF9-8272-92B85861BFFC}"/>
              </a:ext>
            </a:extLst>
          </p:cNvPr>
          <p:cNvSpPr/>
          <p:nvPr userDrawn="1"/>
        </p:nvSpPr>
        <p:spPr>
          <a:xfrm>
            <a:off x="0" y="0"/>
            <a:ext cx="12192000" cy="6924675"/>
          </a:xfrm>
          <a:prstGeom prst="rect">
            <a:avLst/>
          </a:prstGeom>
          <a:solidFill>
            <a:srgbClr val="1B4C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3E102623-8684-05B7-CC5C-20A48D974D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331" y="1436887"/>
            <a:ext cx="6024338" cy="5593197"/>
          </a:xfrm>
          <a:prstGeom prst="rect">
            <a:avLst/>
          </a:prstGeom>
        </p:spPr>
      </p:pic>
      <p:sp>
        <p:nvSpPr>
          <p:cNvPr id="21" name="Tijdelijke aanduiding voor datum 1">
            <a:extLst>
              <a:ext uri="{FF2B5EF4-FFF2-40B4-BE49-F238E27FC236}">
                <a16:creationId xmlns:a16="http://schemas.microsoft.com/office/drawing/2014/main" id="{97B5E919-55DB-FC79-9C90-40001A017F04}"/>
              </a:ext>
            </a:extLst>
          </p:cNvPr>
          <p:cNvSpPr txBox="1">
            <a:spLocks/>
          </p:cNvSpPr>
          <p:nvPr userDrawn="1"/>
        </p:nvSpPr>
        <p:spPr>
          <a:xfrm>
            <a:off x="1493640" y="642016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6997C8-2272-4713-9849-0E38CF2F6C1B}" type="datetimeFigureOut">
              <a:rPr lang="nl-NL" sz="1200" smtClean="0"/>
              <a:pPr/>
              <a:t>18-10-2024</a:t>
            </a:fld>
            <a:endParaRPr lang="nl-NL" sz="12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9E80CB7-9C79-68F9-CAD7-38E1442D23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4" y="441761"/>
            <a:ext cx="1988061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1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4524" y="287527"/>
            <a:ext cx="1766600" cy="45923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068832"/>
            <a:ext cx="12197216" cy="5433905"/>
          </a:xfrm>
          <a:custGeom>
            <a:avLst/>
            <a:gdLst/>
            <a:ahLst/>
            <a:cxnLst/>
            <a:rect l="l" t="t" r="r" b="b"/>
            <a:pathLst>
              <a:path w="11879580" h="4075429">
                <a:moveTo>
                  <a:pt x="11879580" y="0"/>
                </a:moveTo>
                <a:lnTo>
                  <a:pt x="0" y="0"/>
                </a:lnTo>
                <a:lnTo>
                  <a:pt x="0" y="4075176"/>
                </a:lnTo>
                <a:lnTo>
                  <a:pt x="11879580" y="4075176"/>
                </a:lnTo>
                <a:lnTo>
                  <a:pt x="11879580" y="0"/>
                </a:lnTo>
                <a:close/>
              </a:path>
            </a:pathLst>
          </a:custGeom>
          <a:solidFill>
            <a:srgbClr val="F3F7FB"/>
          </a:solidFill>
        </p:spPr>
        <p:txBody>
          <a:bodyPr wrap="square" lIns="0" tIns="0" rIns="0" bIns="0" rtlCol="0"/>
          <a:lstStyle/>
          <a:p>
            <a:endParaRPr sz="184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1143" y="1615102"/>
            <a:ext cx="844899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005D76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1142" y="2220637"/>
            <a:ext cx="492374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174350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97" y="6377941"/>
            <a:ext cx="390352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26" y="6377941"/>
            <a:ext cx="28056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37880" y="6533413"/>
            <a:ext cx="246447" cy="3475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29" b="0" i="0">
                <a:solidFill>
                  <a:srgbClr val="174350"/>
                </a:solidFill>
                <a:latin typeface="Segoe UI"/>
                <a:cs typeface="Segoe UI"/>
              </a:defRPr>
            </a:lvl1pPr>
          </a:lstStyle>
          <a:p>
            <a:pPr marL="116048">
              <a:spcBef>
                <a:spcPts val="190"/>
              </a:spcBef>
            </a:pPr>
            <a:fld id="{81D60167-4931-47E6-BA6A-407CBD079E47}" type="slidenum">
              <a:rPr lang="nl-NL" spc="-51" smtClean="0"/>
              <a:pPr marL="116048">
                <a:spcBef>
                  <a:spcPts val="190"/>
                </a:spcBef>
              </a:pPr>
              <a:t>‹nr.›</a:t>
            </a:fld>
            <a:endParaRPr lang="nl-NL" spc="-51" dirty="0"/>
          </a:p>
        </p:txBody>
      </p:sp>
    </p:spTree>
    <p:extLst>
      <p:ext uri="{BB962C8B-B14F-4D97-AF65-F5344CB8AC3E}">
        <p14:creationId xmlns:p14="http://schemas.microsoft.com/office/powerpoint/2010/main" val="410999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69407">
        <a:defRPr>
          <a:latin typeface="+mn-lt"/>
          <a:ea typeface="+mn-ea"/>
          <a:cs typeface="+mn-cs"/>
        </a:defRPr>
      </a:lvl2pPr>
      <a:lvl3pPr marL="938814">
        <a:defRPr>
          <a:latin typeface="+mn-lt"/>
          <a:ea typeface="+mn-ea"/>
          <a:cs typeface="+mn-cs"/>
        </a:defRPr>
      </a:lvl3pPr>
      <a:lvl4pPr marL="1408222">
        <a:defRPr>
          <a:latin typeface="+mn-lt"/>
          <a:ea typeface="+mn-ea"/>
          <a:cs typeface="+mn-cs"/>
        </a:defRPr>
      </a:lvl4pPr>
      <a:lvl5pPr marL="1877629">
        <a:defRPr>
          <a:latin typeface="+mn-lt"/>
          <a:ea typeface="+mn-ea"/>
          <a:cs typeface="+mn-cs"/>
        </a:defRPr>
      </a:lvl5pPr>
      <a:lvl6pPr marL="2347036">
        <a:defRPr>
          <a:latin typeface="+mn-lt"/>
          <a:ea typeface="+mn-ea"/>
          <a:cs typeface="+mn-cs"/>
        </a:defRPr>
      </a:lvl6pPr>
      <a:lvl7pPr marL="2816443">
        <a:defRPr>
          <a:latin typeface="+mn-lt"/>
          <a:ea typeface="+mn-ea"/>
          <a:cs typeface="+mn-cs"/>
        </a:defRPr>
      </a:lvl7pPr>
      <a:lvl8pPr marL="3285851">
        <a:defRPr>
          <a:latin typeface="+mn-lt"/>
          <a:ea typeface="+mn-ea"/>
          <a:cs typeface="+mn-cs"/>
        </a:defRPr>
      </a:lvl8pPr>
      <a:lvl9pPr marL="375525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69407">
        <a:defRPr>
          <a:latin typeface="+mn-lt"/>
          <a:ea typeface="+mn-ea"/>
          <a:cs typeface="+mn-cs"/>
        </a:defRPr>
      </a:lvl2pPr>
      <a:lvl3pPr marL="938814">
        <a:defRPr>
          <a:latin typeface="+mn-lt"/>
          <a:ea typeface="+mn-ea"/>
          <a:cs typeface="+mn-cs"/>
        </a:defRPr>
      </a:lvl3pPr>
      <a:lvl4pPr marL="1408222">
        <a:defRPr>
          <a:latin typeface="+mn-lt"/>
          <a:ea typeface="+mn-ea"/>
          <a:cs typeface="+mn-cs"/>
        </a:defRPr>
      </a:lvl4pPr>
      <a:lvl5pPr marL="1877629">
        <a:defRPr>
          <a:latin typeface="+mn-lt"/>
          <a:ea typeface="+mn-ea"/>
          <a:cs typeface="+mn-cs"/>
        </a:defRPr>
      </a:lvl5pPr>
      <a:lvl6pPr marL="2347036">
        <a:defRPr>
          <a:latin typeface="+mn-lt"/>
          <a:ea typeface="+mn-ea"/>
          <a:cs typeface="+mn-cs"/>
        </a:defRPr>
      </a:lvl6pPr>
      <a:lvl7pPr marL="2816443">
        <a:defRPr>
          <a:latin typeface="+mn-lt"/>
          <a:ea typeface="+mn-ea"/>
          <a:cs typeface="+mn-cs"/>
        </a:defRPr>
      </a:lvl7pPr>
      <a:lvl8pPr marL="3285851">
        <a:defRPr>
          <a:latin typeface="+mn-lt"/>
          <a:ea typeface="+mn-ea"/>
          <a:cs typeface="+mn-cs"/>
        </a:defRPr>
      </a:lvl8pPr>
      <a:lvl9pPr marL="375525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jpg"/><Relationship Id="rId5" Type="http://schemas.openxmlformats.org/officeDocument/2006/relationships/image" Target="../media/image20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g"/><Relationship Id="rId5" Type="http://schemas.openxmlformats.org/officeDocument/2006/relationships/image" Target="../media/image20.jp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7.jp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97B12-2A66-E923-C662-9592480DAE86}"/>
              </a:ext>
            </a:extLst>
          </p:cNvPr>
          <p:cNvSpPr txBox="1">
            <a:spLocks/>
          </p:cNvSpPr>
          <p:nvPr/>
        </p:nvSpPr>
        <p:spPr>
          <a:xfrm>
            <a:off x="1524000" y="2200275"/>
            <a:ext cx="9144000" cy="747713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/>
              <a:t>Wateraccu Noord Veluwe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2B99DFA-6339-EE70-868F-5A62D67BBA16}"/>
              </a:ext>
            </a:extLst>
          </p:cNvPr>
          <p:cNvSpPr txBox="1"/>
          <p:nvPr/>
        </p:nvSpPr>
        <p:spPr>
          <a:xfrm>
            <a:off x="1523999" y="5295900"/>
            <a:ext cx="446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2"/>
                </a:solidFill>
              </a:rPr>
              <a:t>Simon Troost</a:t>
            </a:r>
          </a:p>
          <a:p>
            <a:r>
              <a:rPr lang="nl-NL" dirty="0">
                <a:solidFill>
                  <a:schemeClr val="bg2"/>
                </a:solidFill>
              </a:rPr>
              <a:t>namens projectgroep wateraccu</a:t>
            </a:r>
          </a:p>
        </p:txBody>
      </p:sp>
    </p:spTree>
    <p:extLst>
      <p:ext uri="{BB962C8B-B14F-4D97-AF65-F5344CB8AC3E}">
        <p14:creationId xmlns:p14="http://schemas.microsoft.com/office/powerpoint/2010/main" val="3333889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662" y="1959826"/>
            <a:ext cx="8674900" cy="370781"/>
          </a:xfrm>
          <a:prstGeom prst="rect">
            <a:avLst/>
          </a:prstGeom>
        </p:spPr>
        <p:txBody>
          <a:bodyPr vert="horz" wrap="square" lIns="0" tIns="13692" rIns="0" bIns="0" rtlCol="0">
            <a:spAutoFit/>
          </a:bodyPr>
          <a:lstStyle/>
          <a:p>
            <a:pPr marL="13039">
              <a:spcBef>
                <a:spcPts val="108"/>
              </a:spcBef>
            </a:pPr>
            <a:r>
              <a:rPr spc="-10" dirty="0"/>
              <a:t>Systeembeschrijving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662" y="2330607"/>
            <a:ext cx="3586534" cy="831148"/>
          </a:xfrm>
          <a:prstGeom prst="rect">
            <a:avLst/>
          </a:prstGeom>
        </p:spPr>
        <p:txBody>
          <a:bodyPr vert="horz" wrap="square" lIns="0" tIns="13040" rIns="0" bIns="0" rtlCol="0">
            <a:spAutoFit/>
          </a:bodyPr>
          <a:lstStyle/>
          <a:p>
            <a:pPr marL="13039" marR="5216" defTabSz="938814">
              <a:lnSpc>
                <a:spcPct val="150000"/>
              </a:lnSpc>
              <a:spcBef>
                <a:spcPts val="103"/>
              </a:spcBef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In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versimpelde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doorsnede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hiernaast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zijn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de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belangrijkste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componenten</a:t>
            </a:r>
            <a:r>
              <a:rPr sz="1232" kern="0" spc="-5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systeem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de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globale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waterbalans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deelgebied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8</a:t>
            </a:r>
            <a:r>
              <a:rPr sz="1232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weergegeven</a:t>
            </a:r>
            <a:endParaRPr sz="1232" kern="0" dirty="0">
              <a:solidFill>
                <a:sysClr val="windowText" lastClr="000000"/>
              </a:solidFill>
              <a:latin typeface="Segoe UI"/>
              <a:cs typeface="Segoe U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47662" y="3702049"/>
          <a:ext cx="3250765" cy="18763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0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00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Waterbalans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51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D7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mm/j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51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D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00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Neerslag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850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00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Verdamping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560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3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Grondwateraanvulling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46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290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46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00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Onttrekkingen</a:t>
                      </a:r>
                      <a:r>
                        <a:rPr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Vitens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46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70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46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00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Onttrekkingen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bekend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bij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provincie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46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30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46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00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Uitstroming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(restpost)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46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190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46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107185" y="788486"/>
            <a:ext cx="12090291" cy="5007196"/>
            <a:chOff x="104394" y="0"/>
            <a:chExt cx="11775440" cy="48768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99" y="436626"/>
              <a:ext cx="7307580" cy="44401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3005" y="0"/>
              <a:ext cx="782574" cy="7825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394" y="151637"/>
              <a:ext cx="1847850" cy="47929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1435685" y="8285076"/>
            <a:ext cx="253036" cy="202770"/>
          </a:xfrm>
          <a:prstGeom prst="rect">
            <a:avLst/>
          </a:prstGeom>
        </p:spPr>
        <p:txBody>
          <a:bodyPr vert="horz" wrap="square" lIns="0" tIns="24123" rIns="0" bIns="0" rtlCol="0">
            <a:spAutoFit/>
          </a:bodyPr>
          <a:lstStyle/>
          <a:p>
            <a:pPr marL="39117" defTabSz="938814">
              <a:spcBef>
                <a:spcPts val="190"/>
              </a:spcBef>
            </a:pPr>
            <a:fld id="{81D60167-4931-47E6-BA6A-407CBD079E47}" type="slidenum">
              <a:rPr kern="0" spc="-26" dirty="0"/>
              <a:pPr marL="39117" defTabSz="938814">
                <a:spcBef>
                  <a:spcPts val="190"/>
                </a:spcBef>
              </a:pPr>
              <a:t>10</a:t>
            </a:fld>
            <a:endParaRPr kern="0" spc="-2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5613" y="1747678"/>
            <a:ext cx="8674900" cy="370781"/>
          </a:xfrm>
          <a:prstGeom prst="rect">
            <a:avLst/>
          </a:prstGeom>
        </p:spPr>
        <p:txBody>
          <a:bodyPr vert="horz" wrap="square" lIns="0" tIns="13692" rIns="0" bIns="0" rtlCol="0">
            <a:spAutoFit/>
          </a:bodyPr>
          <a:lstStyle/>
          <a:p>
            <a:pPr marL="13039">
              <a:spcBef>
                <a:spcPts val="108"/>
              </a:spcBef>
            </a:pPr>
            <a:r>
              <a:rPr spc="-10" dirty="0"/>
              <a:t>Systeembeschrijving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5613" y="2118459"/>
            <a:ext cx="3876665" cy="3481397"/>
          </a:xfrm>
          <a:prstGeom prst="rect">
            <a:avLst/>
          </a:prstGeom>
        </p:spPr>
        <p:txBody>
          <a:bodyPr vert="horz" wrap="square" lIns="0" tIns="13040" rIns="0" bIns="0" rtlCol="0">
            <a:spAutoFit/>
          </a:bodyPr>
          <a:lstStyle/>
          <a:p>
            <a:pPr marL="13039" marR="5216" defTabSz="938814">
              <a:lnSpc>
                <a:spcPct val="150000"/>
              </a:lnSpc>
              <a:spcBef>
                <a:spcPts val="103"/>
              </a:spcBef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In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rond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onderzoeksgebied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zijn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vier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drinkwaterwinningen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aanwezig: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Epe,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Boele,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Haere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en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Bremerberg.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Daarnaast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is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er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een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drinkwaterreserveringsgebied</a:t>
            </a:r>
            <a:r>
              <a:rPr sz="1232" kern="0" spc="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aangewezen</a:t>
            </a:r>
            <a:r>
              <a:rPr sz="1232" kern="0" spc="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tussen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drinkwaterwinning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Boele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Elburg.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intrekgebieden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laten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zien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waar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water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diverse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winningen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vandaan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komt.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vorm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intrekgebieden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is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mede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bepaald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door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aanwezigheid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kleischotten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op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de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oostrand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Veluwe.</a:t>
            </a:r>
            <a:endParaRPr sz="1232" kern="0" dirty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marL="13039" marR="46289" defTabSz="938814">
              <a:lnSpc>
                <a:spcPct val="150000"/>
              </a:lnSpc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Bij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verschillende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stedelijke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kernen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zijn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RWZI’s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aanwezig,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waar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stedelijk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rioolwater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wordt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gezuiverd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tot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loosbaar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effluent.</a:t>
            </a:r>
            <a:endParaRPr sz="1232" kern="0" dirty="0">
              <a:solidFill>
                <a:sysClr val="windowText" lastClr="000000"/>
              </a:solidFill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4246" y="802569"/>
            <a:ext cx="7502970" cy="525285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07185" y="788487"/>
            <a:ext cx="2701799" cy="803890"/>
            <a:chOff x="104394" y="0"/>
            <a:chExt cx="2631440" cy="78295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3005" y="0"/>
              <a:ext cx="782574" cy="7825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394" y="151637"/>
              <a:ext cx="1847850" cy="47929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435685" y="8285076"/>
            <a:ext cx="253036" cy="202770"/>
          </a:xfrm>
          <a:prstGeom prst="rect">
            <a:avLst/>
          </a:prstGeom>
        </p:spPr>
        <p:txBody>
          <a:bodyPr vert="horz" wrap="square" lIns="0" tIns="24123" rIns="0" bIns="0" rtlCol="0">
            <a:spAutoFit/>
          </a:bodyPr>
          <a:lstStyle/>
          <a:p>
            <a:pPr marL="39117" defTabSz="938814">
              <a:spcBef>
                <a:spcPts val="190"/>
              </a:spcBef>
            </a:pPr>
            <a:fld id="{81D60167-4931-47E6-BA6A-407CBD079E47}" type="slidenum">
              <a:rPr kern="0" spc="-26" dirty="0"/>
              <a:pPr marL="39117" defTabSz="938814">
                <a:spcBef>
                  <a:spcPts val="190"/>
                </a:spcBef>
              </a:pPr>
              <a:t>11</a:t>
            </a:fld>
            <a:endParaRPr kern="0" spc="-2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5485" y="1713435"/>
            <a:ext cx="8674900" cy="370781"/>
          </a:xfrm>
          <a:prstGeom prst="rect">
            <a:avLst/>
          </a:prstGeom>
        </p:spPr>
        <p:txBody>
          <a:bodyPr vert="horz" wrap="square" lIns="0" tIns="13692" rIns="0" bIns="0" rtlCol="0">
            <a:spAutoFit/>
          </a:bodyPr>
          <a:lstStyle/>
          <a:p>
            <a:pPr marL="13039">
              <a:spcBef>
                <a:spcPts val="108"/>
              </a:spcBef>
            </a:pPr>
            <a:r>
              <a:rPr spc="-10" dirty="0"/>
              <a:t>Systeembeschrijving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5485" y="2084216"/>
            <a:ext cx="3725406" cy="2586903"/>
          </a:xfrm>
          <a:prstGeom prst="rect">
            <a:avLst/>
          </a:prstGeom>
        </p:spPr>
        <p:txBody>
          <a:bodyPr vert="horz" wrap="square" lIns="0" tIns="13040" rIns="0" bIns="0" rtlCol="0">
            <a:spAutoFit/>
          </a:bodyPr>
          <a:lstStyle/>
          <a:p>
            <a:pPr marL="13039" marR="5216" defTabSz="938814">
              <a:lnSpc>
                <a:spcPct val="150000"/>
              </a:lnSpc>
              <a:spcBef>
                <a:spcPts val="103"/>
              </a:spcBef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gemiddelde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laagste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grondwaterstand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(GLG)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ligt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tussen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50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cm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2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meter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onder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maaiveld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lagere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delen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onderzoeksgebied,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maar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zakt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tot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30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meter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onder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maaiveld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dieper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op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hoger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gelegen zandgronden.</a:t>
            </a:r>
            <a:endParaRPr sz="1232" kern="0" dirty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defTabSz="938814">
              <a:spcBef>
                <a:spcPts val="575"/>
              </a:spcBef>
            </a:pPr>
            <a:endParaRPr sz="1232" kern="0" dirty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marL="13039" marR="107572" defTabSz="938814">
              <a:lnSpc>
                <a:spcPct val="150000"/>
              </a:lnSpc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In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u="sng" kern="0" dirty="0">
                <a:solidFill>
                  <a:srgbClr val="005D76"/>
                </a:solidFill>
                <a:uFill>
                  <a:solidFill>
                    <a:srgbClr val="005D76"/>
                  </a:solidFill>
                </a:uFill>
                <a:latin typeface="Segoe UI"/>
                <a:cs typeface="Segoe UI"/>
                <a:hlinkClick r:id="" action="ppaction://noaction"/>
              </a:rPr>
              <a:t>bijlage</a:t>
            </a:r>
            <a:r>
              <a:rPr sz="1232" u="sng" kern="0" spc="-36" dirty="0">
                <a:solidFill>
                  <a:srgbClr val="005D76"/>
                </a:solidFill>
                <a:uFill>
                  <a:solidFill>
                    <a:srgbClr val="005D76"/>
                  </a:solidFill>
                </a:uFill>
                <a:latin typeface="Segoe UI"/>
                <a:cs typeface="Segoe UI"/>
                <a:hlinkClick r:id="" action="ppaction://noaction"/>
              </a:rPr>
              <a:t> </a:t>
            </a:r>
            <a:r>
              <a:rPr sz="1232" u="sng" kern="0" dirty="0">
                <a:solidFill>
                  <a:srgbClr val="005D76"/>
                </a:solidFill>
                <a:uFill>
                  <a:solidFill>
                    <a:srgbClr val="005D76"/>
                  </a:solidFill>
                </a:uFill>
                <a:latin typeface="Segoe UI"/>
                <a:cs typeface="Segoe UI"/>
                <a:hlinkClick r:id="" action="ppaction://noaction"/>
              </a:rPr>
              <a:t>1</a:t>
            </a:r>
            <a:r>
              <a:rPr sz="1232" kern="0" spc="-21" dirty="0">
                <a:solidFill>
                  <a:srgbClr val="005D76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zijn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kaarten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opgenomen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GHG,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de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peilgebieden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watergangen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in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gebied,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landgebruik,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verdamping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grondwateraanvulling</a:t>
            </a:r>
            <a:endParaRPr sz="1232" kern="0" dirty="0">
              <a:solidFill>
                <a:sysClr val="windowText" lastClr="000000"/>
              </a:solidFill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76999" y="5832603"/>
            <a:ext cx="155171" cy="191030"/>
          </a:xfrm>
          <a:prstGeom prst="rect">
            <a:avLst/>
          </a:prstGeom>
        </p:spPr>
        <p:txBody>
          <a:bodyPr vert="horz" wrap="square" lIns="0" tIns="11084" rIns="0" bIns="0" rtlCol="0">
            <a:spAutoFit/>
          </a:bodyPr>
          <a:lstStyle/>
          <a:p>
            <a:pPr defTabSz="938814">
              <a:spcBef>
                <a:spcPts val="87"/>
              </a:spcBef>
            </a:pPr>
            <a:r>
              <a:rPr sz="1129" kern="0" spc="-26" dirty="0">
                <a:solidFill>
                  <a:srgbClr val="174350"/>
                </a:solidFill>
                <a:latin typeface="Segoe UI"/>
                <a:cs typeface="Segoe UI"/>
              </a:rPr>
              <a:t>13</a:t>
            </a:r>
            <a:endParaRPr sz="1129" kern="0">
              <a:solidFill>
                <a:sysClr val="windowText" lastClr="000000"/>
              </a:solidFill>
              <a:latin typeface="Segoe UI"/>
              <a:cs typeface="Segoe U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7185" y="788487"/>
            <a:ext cx="12090291" cy="5281027"/>
            <a:chOff x="104394" y="0"/>
            <a:chExt cx="11775440" cy="51435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3005" y="0"/>
              <a:ext cx="782574" cy="7825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94" y="151637"/>
              <a:ext cx="1847850" cy="47929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81905" y="0"/>
              <a:ext cx="7297674" cy="514349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55485" y="5611041"/>
            <a:ext cx="2066119" cy="171224"/>
          </a:xfrm>
          <a:prstGeom prst="rect">
            <a:avLst/>
          </a:prstGeom>
        </p:spPr>
        <p:txBody>
          <a:bodyPr vert="horz" wrap="square" lIns="0" tIns="13040" rIns="0" bIns="0" rtlCol="0">
            <a:spAutoFit/>
          </a:bodyPr>
          <a:lstStyle/>
          <a:p>
            <a:pPr marL="13039" defTabSz="938814">
              <a:spcBef>
                <a:spcPts val="103"/>
              </a:spcBef>
            </a:pPr>
            <a:r>
              <a:rPr sz="1027" kern="0" dirty="0">
                <a:solidFill>
                  <a:srgbClr val="A6A6A6"/>
                </a:solidFill>
                <a:latin typeface="Segoe UI"/>
                <a:cs typeface="Segoe UI"/>
              </a:rPr>
              <a:t>Bron:</a:t>
            </a:r>
            <a:r>
              <a:rPr sz="1027" kern="0" spc="-46" dirty="0">
                <a:solidFill>
                  <a:srgbClr val="A6A6A6"/>
                </a:solidFill>
                <a:latin typeface="Segoe UI"/>
                <a:cs typeface="Segoe UI"/>
              </a:rPr>
              <a:t> </a:t>
            </a:r>
            <a:r>
              <a:rPr sz="1027" kern="0" dirty="0">
                <a:solidFill>
                  <a:srgbClr val="A6A6A6"/>
                </a:solidFill>
                <a:latin typeface="Segoe UI"/>
                <a:cs typeface="Segoe UI"/>
              </a:rPr>
              <a:t>Landelijk</a:t>
            </a:r>
            <a:r>
              <a:rPr sz="1027" kern="0" spc="-36" dirty="0">
                <a:solidFill>
                  <a:srgbClr val="A6A6A6"/>
                </a:solidFill>
                <a:latin typeface="Segoe UI"/>
                <a:cs typeface="Segoe UI"/>
              </a:rPr>
              <a:t> </a:t>
            </a:r>
            <a:r>
              <a:rPr sz="1027" kern="0" dirty="0">
                <a:solidFill>
                  <a:srgbClr val="A6A6A6"/>
                </a:solidFill>
                <a:latin typeface="Segoe UI"/>
                <a:cs typeface="Segoe UI"/>
              </a:rPr>
              <a:t>Hydrologisch</a:t>
            </a:r>
            <a:r>
              <a:rPr sz="1027" kern="0" spc="-41" dirty="0">
                <a:solidFill>
                  <a:srgbClr val="A6A6A6"/>
                </a:solidFill>
                <a:latin typeface="Segoe UI"/>
                <a:cs typeface="Segoe UI"/>
              </a:rPr>
              <a:t> </a:t>
            </a:r>
            <a:r>
              <a:rPr sz="1027" kern="0" spc="-10" dirty="0">
                <a:solidFill>
                  <a:srgbClr val="A6A6A6"/>
                </a:solidFill>
                <a:latin typeface="Segoe UI"/>
                <a:cs typeface="Segoe UI"/>
              </a:rPr>
              <a:t>Model</a:t>
            </a:r>
            <a:endParaRPr sz="1027" kern="0">
              <a:solidFill>
                <a:sysClr val="windowText" lastClr="000000"/>
              </a:solidFill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5485" y="1774601"/>
            <a:ext cx="8674900" cy="370781"/>
          </a:xfrm>
          <a:prstGeom prst="rect">
            <a:avLst/>
          </a:prstGeom>
        </p:spPr>
        <p:txBody>
          <a:bodyPr vert="horz" wrap="square" lIns="0" tIns="13692" rIns="0" bIns="0" rtlCol="0">
            <a:spAutoFit/>
          </a:bodyPr>
          <a:lstStyle/>
          <a:p>
            <a:pPr marL="13039">
              <a:spcBef>
                <a:spcPts val="108"/>
              </a:spcBef>
            </a:pPr>
            <a:r>
              <a:rPr spc="-10" dirty="0"/>
              <a:t>Systeembeschrijving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5485" y="2163488"/>
            <a:ext cx="3729318" cy="1714723"/>
          </a:xfrm>
          <a:prstGeom prst="rect">
            <a:avLst/>
          </a:prstGeom>
        </p:spPr>
        <p:txBody>
          <a:bodyPr vert="horz" wrap="square" lIns="0" tIns="13040" rIns="0" bIns="0" rtlCol="0">
            <a:spAutoFit/>
          </a:bodyPr>
          <a:lstStyle/>
          <a:p>
            <a:pPr marL="13039" marR="5216" defTabSz="938814">
              <a:lnSpc>
                <a:spcPct val="150000"/>
              </a:lnSpc>
              <a:spcBef>
                <a:spcPts val="103"/>
              </a:spcBef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Op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hoger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gelegen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zandgronden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in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het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onderzoeksgebied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infiltreert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water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hele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jaar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(rode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kleuren).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Dit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water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verplaatst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zich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hoofdzakelijk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in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noordwestelijke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richting,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om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als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kwel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(blauwe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kleuren)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omhoog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te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komen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op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oude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land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in</a:t>
            </a:r>
            <a:endParaRPr sz="1232" kern="0" dirty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marL="13039" defTabSz="938814">
              <a:spcBef>
                <a:spcPts val="739"/>
              </a:spcBef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Flevopolder.</a:t>
            </a:r>
            <a:endParaRPr sz="1232" kern="0" dirty="0">
              <a:solidFill>
                <a:sysClr val="windowText" lastClr="000000"/>
              </a:solidFill>
              <a:latin typeface="Segoe UI"/>
              <a:cs typeface="Segoe U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7185" y="788487"/>
            <a:ext cx="12090291" cy="5281027"/>
            <a:chOff x="104394" y="0"/>
            <a:chExt cx="11775440" cy="51435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81905" y="0"/>
              <a:ext cx="7297674" cy="51434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3005" y="0"/>
              <a:ext cx="782574" cy="7825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394" y="151637"/>
              <a:ext cx="1847850" cy="47929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55485" y="5611041"/>
            <a:ext cx="2066119" cy="171224"/>
          </a:xfrm>
          <a:prstGeom prst="rect">
            <a:avLst/>
          </a:prstGeom>
        </p:spPr>
        <p:txBody>
          <a:bodyPr vert="horz" wrap="square" lIns="0" tIns="13040" rIns="0" bIns="0" rtlCol="0">
            <a:spAutoFit/>
          </a:bodyPr>
          <a:lstStyle/>
          <a:p>
            <a:pPr marL="13039" defTabSz="938814">
              <a:spcBef>
                <a:spcPts val="103"/>
              </a:spcBef>
            </a:pPr>
            <a:r>
              <a:rPr sz="1027" kern="0" dirty="0">
                <a:solidFill>
                  <a:srgbClr val="A6A6A6"/>
                </a:solidFill>
                <a:latin typeface="Segoe UI"/>
                <a:cs typeface="Segoe UI"/>
              </a:rPr>
              <a:t>Bron:</a:t>
            </a:r>
            <a:r>
              <a:rPr sz="1027" kern="0" spc="-46" dirty="0">
                <a:solidFill>
                  <a:srgbClr val="A6A6A6"/>
                </a:solidFill>
                <a:latin typeface="Segoe UI"/>
                <a:cs typeface="Segoe UI"/>
              </a:rPr>
              <a:t> </a:t>
            </a:r>
            <a:r>
              <a:rPr sz="1027" kern="0" dirty="0">
                <a:solidFill>
                  <a:srgbClr val="A6A6A6"/>
                </a:solidFill>
                <a:latin typeface="Segoe UI"/>
                <a:cs typeface="Segoe UI"/>
              </a:rPr>
              <a:t>Landelijk</a:t>
            </a:r>
            <a:r>
              <a:rPr sz="1027" kern="0" spc="-36" dirty="0">
                <a:solidFill>
                  <a:srgbClr val="A6A6A6"/>
                </a:solidFill>
                <a:latin typeface="Segoe UI"/>
                <a:cs typeface="Segoe UI"/>
              </a:rPr>
              <a:t> </a:t>
            </a:r>
            <a:r>
              <a:rPr sz="1027" kern="0" dirty="0">
                <a:solidFill>
                  <a:srgbClr val="A6A6A6"/>
                </a:solidFill>
                <a:latin typeface="Segoe UI"/>
                <a:cs typeface="Segoe UI"/>
              </a:rPr>
              <a:t>Hydrologisch</a:t>
            </a:r>
            <a:r>
              <a:rPr sz="1027" kern="0" spc="-41" dirty="0">
                <a:solidFill>
                  <a:srgbClr val="A6A6A6"/>
                </a:solidFill>
                <a:latin typeface="Segoe UI"/>
                <a:cs typeface="Segoe UI"/>
              </a:rPr>
              <a:t> </a:t>
            </a:r>
            <a:r>
              <a:rPr sz="1027" kern="0" spc="-10" dirty="0">
                <a:solidFill>
                  <a:srgbClr val="A6A6A6"/>
                </a:solidFill>
                <a:latin typeface="Segoe UI"/>
                <a:cs typeface="Segoe UI"/>
              </a:rPr>
              <a:t>Model</a:t>
            </a:r>
            <a:endParaRPr sz="1027" kern="0">
              <a:solidFill>
                <a:sysClr val="windowText" lastClr="000000"/>
              </a:solidFill>
              <a:latin typeface="Segoe UI"/>
              <a:cs typeface="Segoe U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1435685" y="8285076"/>
            <a:ext cx="253036" cy="202770"/>
          </a:xfrm>
          <a:prstGeom prst="rect">
            <a:avLst/>
          </a:prstGeom>
        </p:spPr>
        <p:txBody>
          <a:bodyPr vert="horz" wrap="square" lIns="0" tIns="24123" rIns="0" bIns="0" rtlCol="0">
            <a:spAutoFit/>
          </a:bodyPr>
          <a:lstStyle/>
          <a:p>
            <a:pPr marL="39117" defTabSz="938814">
              <a:spcBef>
                <a:spcPts val="190"/>
              </a:spcBef>
            </a:pPr>
            <a:fld id="{81D60167-4931-47E6-BA6A-407CBD079E47}" type="slidenum">
              <a:rPr kern="0" spc="-26" dirty="0"/>
              <a:pPr marL="39117" defTabSz="938814">
                <a:spcBef>
                  <a:spcPts val="190"/>
                </a:spcBef>
              </a:pPr>
              <a:t>13</a:t>
            </a:fld>
            <a:endParaRPr kern="0" spc="-2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94246" y="797092"/>
            <a:ext cx="7502970" cy="5264075"/>
          </a:xfrm>
          <a:custGeom>
            <a:avLst/>
            <a:gdLst/>
            <a:ahLst/>
            <a:cxnLst/>
            <a:rect l="l" t="t" r="r" b="b"/>
            <a:pathLst>
              <a:path w="7307580" h="5126990">
                <a:moveTo>
                  <a:pt x="7307580" y="0"/>
                </a:moveTo>
                <a:lnTo>
                  <a:pt x="0" y="0"/>
                </a:lnTo>
                <a:lnTo>
                  <a:pt x="0" y="5126736"/>
                </a:lnTo>
                <a:lnTo>
                  <a:pt x="7307580" y="5126736"/>
                </a:lnTo>
                <a:lnTo>
                  <a:pt x="73075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38814"/>
            <a:endParaRPr sz="1848" kern="0">
              <a:solidFill>
                <a:sysClr val="windowText" lastClr="000000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1143" y="2094334"/>
            <a:ext cx="8674900" cy="370781"/>
          </a:xfrm>
          <a:prstGeom prst="rect">
            <a:avLst/>
          </a:prstGeom>
        </p:spPr>
        <p:txBody>
          <a:bodyPr vert="horz" wrap="square" lIns="0" tIns="13692" rIns="0" bIns="0" rtlCol="0">
            <a:spAutoFit/>
          </a:bodyPr>
          <a:lstStyle/>
          <a:p>
            <a:pPr marL="13039">
              <a:spcBef>
                <a:spcPts val="108"/>
              </a:spcBef>
            </a:pPr>
            <a:r>
              <a:rPr dirty="0"/>
              <a:t>Ontwikkeling</a:t>
            </a:r>
            <a:r>
              <a:rPr spc="-67" dirty="0"/>
              <a:t> </a:t>
            </a:r>
            <a:r>
              <a:rPr dirty="0"/>
              <a:t>door</a:t>
            </a:r>
            <a:r>
              <a:rPr spc="-67" dirty="0"/>
              <a:t> </a:t>
            </a:r>
            <a:r>
              <a:rPr dirty="0"/>
              <a:t>de</a:t>
            </a:r>
            <a:r>
              <a:rPr spc="-51" dirty="0"/>
              <a:t> </a:t>
            </a:r>
            <a:r>
              <a:rPr spc="-21" dirty="0"/>
              <a:t>tijd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57321" y="825779"/>
            <a:ext cx="918638" cy="155386"/>
          </a:xfrm>
          <a:prstGeom prst="rect">
            <a:avLst/>
          </a:prstGeom>
        </p:spPr>
        <p:txBody>
          <a:bodyPr vert="horz" wrap="square" lIns="0" tIns="13040" rIns="0" bIns="0" rtlCol="0">
            <a:spAutoFit/>
          </a:bodyPr>
          <a:lstStyle/>
          <a:p>
            <a:pPr marL="13039" defTabSz="938814">
              <a:spcBef>
                <a:spcPts val="103"/>
              </a:spcBef>
            </a:pP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Situatie</a:t>
            </a:r>
            <a:r>
              <a:rPr sz="924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jaar</a:t>
            </a:r>
            <a:r>
              <a:rPr sz="924" kern="0" spc="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spc="-21" dirty="0">
                <a:solidFill>
                  <a:srgbClr val="174350"/>
                </a:solidFill>
                <a:latin typeface="Segoe UI"/>
                <a:cs typeface="Segoe UI"/>
              </a:rPr>
              <a:t>1900</a:t>
            </a:r>
            <a:endParaRPr sz="924" kern="0">
              <a:solidFill>
                <a:sysClr val="windowText" lastClr="000000"/>
              </a:solidFill>
              <a:latin typeface="Segoe UI"/>
              <a:cs typeface="Segoe U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7186" y="788487"/>
            <a:ext cx="12034873" cy="5091301"/>
            <a:chOff x="104394" y="0"/>
            <a:chExt cx="11721465" cy="49587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25340" y="2096261"/>
              <a:ext cx="7200138" cy="28620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067" y="2331720"/>
              <a:ext cx="3599687" cy="25450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3005" y="0"/>
              <a:ext cx="782574" cy="7825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394" y="151637"/>
              <a:ext cx="1847850" cy="47929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41143" y="2592381"/>
            <a:ext cx="364456" cy="202771"/>
          </a:xfrm>
          <a:prstGeom prst="rect">
            <a:avLst/>
          </a:prstGeom>
        </p:spPr>
        <p:txBody>
          <a:bodyPr vert="horz" wrap="square" lIns="0" tIns="13040" rIns="0" bIns="0" rtlCol="0">
            <a:spAutoFit/>
          </a:bodyPr>
          <a:lstStyle/>
          <a:p>
            <a:pPr marL="13039" defTabSz="938814">
              <a:spcBef>
                <a:spcPts val="103"/>
              </a:spcBef>
            </a:pP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1900</a:t>
            </a:r>
            <a:endParaRPr sz="1232" kern="0">
              <a:solidFill>
                <a:sysClr val="windowText" lastClr="000000"/>
              </a:solidFill>
              <a:latin typeface="Segoe UI"/>
              <a:cs typeface="Segoe U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11435685" y="8285076"/>
            <a:ext cx="253036" cy="202770"/>
          </a:xfrm>
          <a:prstGeom prst="rect">
            <a:avLst/>
          </a:prstGeom>
        </p:spPr>
        <p:txBody>
          <a:bodyPr vert="horz" wrap="square" lIns="0" tIns="24123" rIns="0" bIns="0" rtlCol="0">
            <a:spAutoFit/>
          </a:bodyPr>
          <a:lstStyle/>
          <a:p>
            <a:pPr marL="39117" defTabSz="938814">
              <a:spcBef>
                <a:spcPts val="190"/>
              </a:spcBef>
            </a:pPr>
            <a:fld id="{81D60167-4931-47E6-BA6A-407CBD079E47}" type="slidenum">
              <a:rPr kern="0" spc="-26" dirty="0"/>
              <a:pPr marL="39117" defTabSz="938814">
                <a:spcBef>
                  <a:spcPts val="190"/>
                </a:spcBef>
              </a:pPr>
              <a:t>14</a:t>
            </a:fld>
            <a:endParaRPr kern="0" spc="-2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88487"/>
            <a:ext cx="12197216" cy="5263423"/>
            <a:chOff x="0" y="0"/>
            <a:chExt cx="11879580" cy="5126355"/>
          </a:xfrm>
        </p:grpSpPr>
        <p:sp>
          <p:nvSpPr>
            <p:cNvPr id="3" name="object 3"/>
            <p:cNvSpPr/>
            <p:nvPr/>
          </p:nvSpPr>
          <p:spPr>
            <a:xfrm>
              <a:off x="0" y="801623"/>
              <a:ext cx="11879580" cy="4075429"/>
            </a:xfrm>
            <a:custGeom>
              <a:avLst/>
              <a:gdLst/>
              <a:ahLst/>
              <a:cxnLst/>
              <a:rect l="l" t="t" r="r" b="b"/>
              <a:pathLst>
                <a:path w="11879580" h="4075429">
                  <a:moveTo>
                    <a:pt x="11879580" y="0"/>
                  </a:moveTo>
                  <a:lnTo>
                    <a:pt x="0" y="0"/>
                  </a:lnTo>
                  <a:lnTo>
                    <a:pt x="0" y="4075176"/>
                  </a:lnTo>
                  <a:lnTo>
                    <a:pt x="11879580" y="4075176"/>
                  </a:lnTo>
                  <a:lnTo>
                    <a:pt x="11879580" y="0"/>
                  </a:lnTo>
                  <a:close/>
                </a:path>
              </a:pathLst>
            </a:custGeom>
            <a:solidFill>
              <a:srgbClr val="F3F7FB"/>
            </a:solidFill>
          </p:spPr>
          <p:txBody>
            <a:bodyPr wrap="square" lIns="0" tIns="0" rIns="0" bIns="0" rtlCol="0"/>
            <a:lstStyle/>
            <a:p>
              <a:pPr defTabSz="938814"/>
              <a:endParaRPr sz="184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0" y="0"/>
              <a:ext cx="7307580" cy="5126355"/>
            </a:xfrm>
            <a:custGeom>
              <a:avLst/>
              <a:gdLst/>
              <a:ahLst/>
              <a:cxnLst/>
              <a:rect l="l" t="t" r="r" b="b"/>
              <a:pathLst>
                <a:path w="7307580" h="5126355">
                  <a:moveTo>
                    <a:pt x="7307580" y="0"/>
                  </a:moveTo>
                  <a:lnTo>
                    <a:pt x="0" y="0"/>
                  </a:lnTo>
                  <a:lnTo>
                    <a:pt x="0" y="5125974"/>
                  </a:lnTo>
                  <a:lnTo>
                    <a:pt x="7307580" y="5125974"/>
                  </a:lnTo>
                  <a:lnTo>
                    <a:pt x="7307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38814"/>
              <a:endParaRPr sz="1848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41143" y="2032201"/>
            <a:ext cx="3434622" cy="1056205"/>
          </a:xfrm>
          <a:prstGeom prst="rect">
            <a:avLst/>
          </a:prstGeom>
        </p:spPr>
        <p:txBody>
          <a:bodyPr vert="horz" wrap="square" lIns="0" tIns="13692" rIns="0" bIns="0" rtlCol="0">
            <a:spAutoFit/>
          </a:bodyPr>
          <a:lstStyle/>
          <a:p>
            <a:pPr marL="13039" defTabSz="938814">
              <a:spcBef>
                <a:spcPts val="108"/>
              </a:spcBef>
            </a:pPr>
            <a:r>
              <a:rPr sz="2259" kern="0" dirty="0">
                <a:solidFill>
                  <a:srgbClr val="005D76"/>
                </a:solidFill>
                <a:latin typeface="Segoe UI Semibold"/>
                <a:cs typeface="Segoe UI Semibold"/>
              </a:rPr>
              <a:t>Ontwikkeling</a:t>
            </a:r>
            <a:r>
              <a:rPr sz="2259" kern="0" spc="-67" dirty="0">
                <a:solidFill>
                  <a:srgbClr val="005D76"/>
                </a:solidFill>
                <a:latin typeface="Segoe UI Semibold"/>
                <a:cs typeface="Segoe UI Semibold"/>
              </a:rPr>
              <a:t> </a:t>
            </a:r>
            <a:r>
              <a:rPr sz="2259" kern="0" dirty="0">
                <a:solidFill>
                  <a:srgbClr val="005D76"/>
                </a:solidFill>
                <a:latin typeface="Segoe UI Semibold"/>
                <a:cs typeface="Segoe UI Semibold"/>
              </a:rPr>
              <a:t>door</a:t>
            </a:r>
            <a:r>
              <a:rPr sz="2259" kern="0" spc="-67" dirty="0">
                <a:solidFill>
                  <a:srgbClr val="005D76"/>
                </a:solidFill>
                <a:latin typeface="Segoe UI Semibold"/>
                <a:cs typeface="Segoe UI Semibold"/>
              </a:rPr>
              <a:t> </a:t>
            </a:r>
            <a:r>
              <a:rPr sz="2259" kern="0" dirty="0">
                <a:solidFill>
                  <a:srgbClr val="005D76"/>
                </a:solidFill>
                <a:latin typeface="Segoe UI Semibold"/>
                <a:cs typeface="Segoe UI Semibold"/>
              </a:rPr>
              <a:t>de</a:t>
            </a:r>
            <a:r>
              <a:rPr sz="2259" kern="0" spc="-51" dirty="0">
                <a:solidFill>
                  <a:srgbClr val="005D76"/>
                </a:solidFill>
                <a:latin typeface="Segoe UI Semibold"/>
                <a:cs typeface="Segoe UI Semibold"/>
              </a:rPr>
              <a:t> </a:t>
            </a:r>
            <a:r>
              <a:rPr sz="2259" kern="0" spc="-21" dirty="0">
                <a:solidFill>
                  <a:srgbClr val="005D76"/>
                </a:solidFill>
                <a:latin typeface="Segoe UI Semibold"/>
                <a:cs typeface="Segoe UI Semibold"/>
              </a:rPr>
              <a:t>tijd</a:t>
            </a:r>
            <a:endParaRPr sz="2259" kern="0">
              <a:solidFill>
                <a:sysClr val="windowText" lastClr="000000"/>
              </a:solidFill>
              <a:latin typeface="Segoe UI Semibold"/>
              <a:cs typeface="Segoe UI Semibold"/>
            </a:endParaRPr>
          </a:p>
          <a:p>
            <a:pPr marL="13039" marR="5216" defTabSz="938814">
              <a:lnSpc>
                <a:spcPct val="150000"/>
              </a:lnSpc>
              <a:spcBef>
                <a:spcPts val="955"/>
              </a:spcBef>
            </a:pP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1900-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1950: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Omvorming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open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gronden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Veluwe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en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aanleg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bossen</a:t>
            </a:r>
            <a:endParaRPr sz="1232" kern="0">
              <a:solidFill>
                <a:sysClr val="windowText" lastClr="000000"/>
              </a:solidFill>
              <a:latin typeface="Segoe UI"/>
              <a:cs typeface="Segoe U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7185" y="788486"/>
            <a:ext cx="12090291" cy="5069786"/>
            <a:chOff x="104394" y="0"/>
            <a:chExt cx="11775440" cy="493776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3005" y="0"/>
              <a:ext cx="782574" cy="7825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94" y="151637"/>
              <a:ext cx="1847850" cy="47929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2079" y="662177"/>
              <a:ext cx="6598158" cy="427558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57182" y="139445"/>
              <a:ext cx="2422398" cy="89916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795065" y="823955"/>
            <a:ext cx="522887" cy="186274"/>
          </a:xfrm>
          <a:prstGeom prst="rect">
            <a:avLst/>
          </a:prstGeom>
        </p:spPr>
        <p:txBody>
          <a:bodyPr vert="horz" wrap="square" lIns="0" tIns="12388" rIns="0" bIns="0" rtlCol="0">
            <a:spAutoFit/>
          </a:bodyPr>
          <a:lstStyle/>
          <a:p>
            <a:pPr marL="13039" defTabSz="938814">
              <a:spcBef>
                <a:spcPts val="98"/>
              </a:spcBef>
            </a:pPr>
            <a:r>
              <a:rPr sz="1129" b="1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Legenda</a:t>
            </a:r>
            <a:endParaRPr sz="1129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0792" y="3182552"/>
            <a:ext cx="3695936" cy="261313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457321" y="746499"/>
            <a:ext cx="3120370" cy="424106"/>
          </a:xfrm>
          <a:prstGeom prst="rect">
            <a:avLst/>
          </a:prstGeom>
        </p:spPr>
        <p:txBody>
          <a:bodyPr vert="horz" wrap="square" lIns="0" tIns="13040" rIns="0" bIns="0" rtlCol="0">
            <a:spAutoFit/>
          </a:bodyPr>
          <a:lstStyle/>
          <a:p>
            <a:pPr marL="13039" marR="5216" defTabSz="938814">
              <a:lnSpc>
                <a:spcPct val="150000"/>
              </a:lnSpc>
              <a:spcBef>
                <a:spcPts val="103"/>
              </a:spcBef>
            </a:pP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924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rode</a:t>
            </a:r>
            <a:r>
              <a:rPr sz="924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924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blauwe</a:t>
            </a:r>
            <a:r>
              <a:rPr sz="924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pijlen</a:t>
            </a:r>
            <a:r>
              <a:rPr sz="924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geven</a:t>
            </a:r>
            <a:r>
              <a:rPr sz="924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924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veranderingen</a:t>
            </a:r>
            <a:r>
              <a:rPr sz="924" kern="0" spc="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aan in</a:t>
            </a:r>
            <a:r>
              <a:rPr sz="924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spc="-26" dirty="0">
                <a:solidFill>
                  <a:srgbClr val="174350"/>
                </a:solidFill>
                <a:latin typeface="Segoe UI"/>
                <a:cs typeface="Segoe UI"/>
              </a:rPr>
              <a:t>de </a:t>
            </a: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periode</a:t>
            </a:r>
            <a:r>
              <a:rPr sz="924" kern="0" spc="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spc="-10" dirty="0">
                <a:solidFill>
                  <a:srgbClr val="174350"/>
                </a:solidFill>
                <a:latin typeface="Segoe UI"/>
                <a:cs typeface="Segoe UI"/>
              </a:rPr>
              <a:t>1900-</a:t>
            </a:r>
            <a:r>
              <a:rPr sz="924" kern="0" spc="-21" dirty="0">
                <a:solidFill>
                  <a:srgbClr val="174350"/>
                </a:solidFill>
                <a:latin typeface="Segoe UI"/>
                <a:cs typeface="Segoe UI"/>
              </a:rPr>
              <a:t>1950</a:t>
            </a:r>
            <a:endParaRPr sz="924" kern="0">
              <a:solidFill>
                <a:sysClr val="windowText" lastClr="000000"/>
              </a:solidFill>
              <a:latin typeface="Segoe UI"/>
              <a:cs typeface="Segoe U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11435685" y="8285076"/>
            <a:ext cx="253036" cy="202770"/>
          </a:xfrm>
          <a:prstGeom prst="rect">
            <a:avLst/>
          </a:prstGeom>
        </p:spPr>
        <p:txBody>
          <a:bodyPr vert="horz" wrap="square" lIns="0" tIns="24123" rIns="0" bIns="0" rtlCol="0">
            <a:spAutoFit/>
          </a:bodyPr>
          <a:lstStyle/>
          <a:p>
            <a:pPr marL="39117" defTabSz="938814">
              <a:spcBef>
                <a:spcPts val="190"/>
              </a:spcBef>
            </a:pPr>
            <a:fld id="{81D60167-4931-47E6-BA6A-407CBD079E47}" type="slidenum">
              <a:rPr kern="0" spc="-26" dirty="0"/>
              <a:pPr marL="39117" defTabSz="938814">
                <a:spcBef>
                  <a:spcPts val="190"/>
                </a:spcBef>
              </a:pPr>
              <a:t>15</a:t>
            </a:fld>
            <a:endParaRPr kern="0" spc="-2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88487"/>
            <a:ext cx="12197216" cy="5263423"/>
            <a:chOff x="0" y="0"/>
            <a:chExt cx="11879580" cy="5126355"/>
          </a:xfrm>
        </p:grpSpPr>
        <p:sp>
          <p:nvSpPr>
            <p:cNvPr id="3" name="object 3"/>
            <p:cNvSpPr/>
            <p:nvPr/>
          </p:nvSpPr>
          <p:spPr>
            <a:xfrm>
              <a:off x="0" y="801623"/>
              <a:ext cx="11879580" cy="4075429"/>
            </a:xfrm>
            <a:custGeom>
              <a:avLst/>
              <a:gdLst/>
              <a:ahLst/>
              <a:cxnLst/>
              <a:rect l="l" t="t" r="r" b="b"/>
              <a:pathLst>
                <a:path w="11879580" h="4075429">
                  <a:moveTo>
                    <a:pt x="11879580" y="0"/>
                  </a:moveTo>
                  <a:lnTo>
                    <a:pt x="0" y="0"/>
                  </a:lnTo>
                  <a:lnTo>
                    <a:pt x="0" y="4075176"/>
                  </a:lnTo>
                  <a:lnTo>
                    <a:pt x="11879580" y="4075176"/>
                  </a:lnTo>
                  <a:lnTo>
                    <a:pt x="11879580" y="0"/>
                  </a:lnTo>
                  <a:close/>
                </a:path>
              </a:pathLst>
            </a:custGeom>
            <a:solidFill>
              <a:srgbClr val="F3F7FB"/>
            </a:solidFill>
          </p:spPr>
          <p:txBody>
            <a:bodyPr wrap="square" lIns="0" tIns="0" rIns="0" bIns="0" rtlCol="0"/>
            <a:lstStyle/>
            <a:p>
              <a:pPr defTabSz="938814"/>
              <a:endParaRPr sz="184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0" y="0"/>
              <a:ext cx="7307580" cy="5126355"/>
            </a:xfrm>
            <a:custGeom>
              <a:avLst/>
              <a:gdLst/>
              <a:ahLst/>
              <a:cxnLst/>
              <a:rect l="l" t="t" r="r" b="b"/>
              <a:pathLst>
                <a:path w="7307580" h="5126355">
                  <a:moveTo>
                    <a:pt x="7307580" y="0"/>
                  </a:moveTo>
                  <a:lnTo>
                    <a:pt x="0" y="0"/>
                  </a:lnTo>
                  <a:lnTo>
                    <a:pt x="0" y="5125974"/>
                  </a:lnTo>
                  <a:lnTo>
                    <a:pt x="7307580" y="5125974"/>
                  </a:lnTo>
                  <a:lnTo>
                    <a:pt x="7307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38814"/>
              <a:endParaRPr sz="1848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41143" y="2032201"/>
            <a:ext cx="3356385" cy="769097"/>
          </a:xfrm>
          <a:prstGeom prst="rect">
            <a:avLst/>
          </a:prstGeom>
        </p:spPr>
        <p:txBody>
          <a:bodyPr vert="horz" wrap="square" lIns="0" tIns="13692" rIns="0" bIns="0" rtlCol="0">
            <a:spAutoFit/>
          </a:bodyPr>
          <a:lstStyle/>
          <a:p>
            <a:pPr marL="13039" defTabSz="938814">
              <a:spcBef>
                <a:spcPts val="108"/>
              </a:spcBef>
            </a:pPr>
            <a:r>
              <a:rPr sz="2259" kern="0" dirty="0">
                <a:solidFill>
                  <a:srgbClr val="005D76"/>
                </a:solidFill>
                <a:latin typeface="Segoe UI Semibold"/>
                <a:cs typeface="Segoe UI Semibold"/>
              </a:rPr>
              <a:t>Ontwikkeling</a:t>
            </a:r>
            <a:r>
              <a:rPr sz="2259" kern="0" spc="-67" dirty="0">
                <a:solidFill>
                  <a:srgbClr val="005D76"/>
                </a:solidFill>
                <a:latin typeface="Segoe UI Semibold"/>
                <a:cs typeface="Segoe UI Semibold"/>
              </a:rPr>
              <a:t> </a:t>
            </a:r>
            <a:r>
              <a:rPr sz="2259" kern="0" dirty="0">
                <a:solidFill>
                  <a:srgbClr val="005D76"/>
                </a:solidFill>
                <a:latin typeface="Segoe UI Semibold"/>
                <a:cs typeface="Segoe UI Semibold"/>
              </a:rPr>
              <a:t>door</a:t>
            </a:r>
            <a:r>
              <a:rPr sz="2259" kern="0" spc="-67" dirty="0">
                <a:solidFill>
                  <a:srgbClr val="005D76"/>
                </a:solidFill>
                <a:latin typeface="Segoe UI Semibold"/>
                <a:cs typeface="Segoe UI Semibold"/>
              </a:rPr>
              <a:t> </a:t>
            </a:r>
            <a:r>
              <a:rPr sz="2259" kern="0" dirty="0">
                <a:solidFill>
                  <a:srgbClr val="005D76"/>
                </a:solidFill>
                <a:latin typeface="Segoe UI Semibold"/>
                <a:cs typeface="Segoe UI Semibold"/>
              </a:rPr>
              <a:t>de</a:t>
            </a:r>
            <a:r>
              <a:rPr sz="2259" kern="0" spc="-51" dirty="0">
                <a:solidFill>
                  <a:srgbClr val="005D76"/>
                </a:solidFill>
                <a:latin typeface="Segoe UI Semibold"/>
                <a:cs typeface="Segoe UI Semibold"/>
              </a:rPr>
              <a:t> </a:t>
            </a:r>
            <a:r>
              <a:rPr sz="2259" kern="0" spc="-21" dirty="0">
                <a:solidFill>
                  <a:srgbClr val="005D76"/>
                </a:solidFill>
                <a:latin typeface="Segoe UI Semibold"/>
                <a:cs typeface="Segoe UI Semibold"/>
              </a:rPr>
              <a:t>tijd</a:t>
            </a:r>
            <a:endParaRPr sz="2259" kern="0">
              <a:solidFill>
                <a:sysClr val="windowText" lastClr="000000"/>
              </a:solidFill>
              <a:latin typeface="Segoe UI Semibold"/>
              <a:cs typeface="Segoe UI Semibold"/>
            </a:endParaRPr>
          </a:p>
          <a:p>
            <a:pPr marL="13039" defTabSz="938814">
              <a:spcBef>
                <a:spcPts val="1694"/>
              </a:spcBef>
            </a:pP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1950-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1965:</a:t>
            </a:r>
            <a:r>
              <a:rPr sz="1232" kern="0" spc="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Aanleg</a:t>
            </a:r>
            <a:r>
              <a:rPr sz="1232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Flevopolder</a:t>
            </a:r>
            <a:endParaRPr sz="1232" kern="0">
              <a:solidFill>
                <a:sysClr val="windowText" lastClr="000000"/>
              </a:solidFill>
              <a:latin typeface="Segoe UI"/>
              <a:cs typeface="Segoe U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7185" y="788486"/>
            <a:ext cx="12090291" cy="5069786"/>
            <a:chOff x="104394" y="0"/>
            <a:chExt cx="11775440" cy="493776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3005" y="0"/>
              <a:ext cx="782574" cy="7825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94" y="151637"/>
              <a:ext cx="1847850" cy="47929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6746" y="671322"/>
              <a:ext cx="6406134" cy="426643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57182" y="139445"/>
              <a:ext cx="2422398" cy="89916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795065" y="823955"/>
            <a:ext cx="522887" cy="186274"/>
          </a:xfrm>
          <a:prstGeom prst="rect">
            <a:avLst/>
          </a:prstGeom>
        </p:spPr>
        <p:txBody>
          <a:bodyPr vert="horz" wrap="square" lIns="0" tIns="12388" rIns="0" bIns="0" rtlCol="0">
            <a:spAutoFit/>
          </a:bodyPr>
          <a:lstStyle/>
          <a:p>
            <a:pPr marL="13039" defTabSz="938814">
              <a:spcBef>
                <a:spcPts val="98"/>
              </a:spcBef>
            </a:pPr>
            <a:r>
              <a:rPr sz="1129" b="1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Legenda</a:t>
            </a:r>
            <a:endParaRPr sz="1129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8616" y="3182552"/>
            <a:ext cx="3695935" cy="261313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457321" y="746499"/>
            <a:ext cx="3120370" cy="626733"/>
          </a:xfrm>
          <a:prstGeom prst="rect">
            <a:avLst/>
          </a:prstGeom>
        </p:spPr>
        <p:txBody>
          <a:bodyPr vert="horz" wrap="square" lIns="0" tIns="13040" rIns="0" bIns="0" rtlCol="0">
            <a:spAutoFit/>
          </a:bodyPr>
          <a:lstStyle/>
          <a:p>
            <a:pPr marL="13039" marR="5216" defTabSz="938814">
              <a:lnSpc>
                <a:spcPct val="150000"/>
              </a:lnSpc>
              <a:spcBef>
                <a:spcPts val="103"/>
              </a:spcBef>
            </a:pP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924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rode</a:t>
            </a:r>
            <a:r>
              <a:rPr sz="924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924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blauwe</a:t>
            </a:r>
            <a:r>
              <a:rPr sz="924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pijlen</a:t>
            </a:r>
            <a:r>
              <a:rPr sz="924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geven</a:t>
            </a:r>
            <a:r>
              <a:rPr sz="924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924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veranderingen</a:t>
            </a:r>
            <a:r>
              <a:rPr sz="924" kern="0" spc="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aan in</a:t>
            </a:r>
            <a:r>
              <a:rPr sz="924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spc="-26" dirty="0">
                <a:solidFill>
                  <a:srgbClr val="174350"/>
                </a:solidFill>
                <a:latin typeface="Segoe UI"/>
                <a:cs typeface="Segoe UI"/>
              </a:rPr>
              <a:t>de </a:t>
            </a: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periode</a:t>
            </a:r>
            <a:r>
              <a:rPr sz="924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spc="-10" dirty="0">
                <a:solidFill>
                  <a:srgbClr val="174350"/>
                </a:solidFill>
                <a:latin typeface="Segoe UI"/>
                <a:cs typeface="Segoe UI"/>
              </a:rPr>
              <a:t>1950-</a:t>
            </a: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1965,</a:t>
            </a:r>
            <a:r>
              <a:rPr sz="924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924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niet</a:t>
            </a:r>
            <a:r>
              <a:rPr sz="924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924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cumulatieve</a:t>
            </a:r>
            <a:r>
              <a:rPr sz="924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spc="-10" dirty="0">
                <a:solidFill>
                  <a:srgbClr val="174350"/>
                </a:solidFill>
                <a:latin typeface="Segoe UI"/>
                <a:cs typeface="Segoe UI"/>
              </a:rPr>
              <a:t>veranderingen </a:t>
            </a: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vanaf</a:t>
            </a:r>
            <a:r>
              <a:rPr sz="924" kern="0" spc="-21" dirty="0">
                <a:solidFill>
                  <a:srgbClr val="174350"/>
                </a:solidFill>
                <a:latin typeface="Segoe UI"/>
                <a:cs typeface="Segoe UI"/>
              </a:rPr>
              <a:t> 1900</a:t>
            </a:r>
            <a:endParaRPr sz="924" kern="0">
              <a:solidFill>
                <a:sysClr val="windowText" lastClr="000000"/>
              </a:solidFill>
              <a:latin typeface="Segoe UI"/>
              <a:cs typeface="Segoe U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11435685" y="8285076"/>
            <a:ext cx="253036" cy="202770"/>
          </a:xfrm>
          <a:prstGeom prst="rect">
            <a:avLst/>
          </a:prstGeom>
        </p:spPr>
        <p:txBody>
          <a:bodyPr vert="horz" wrap="square" lIns="0" tIns="24123" rIns="0" bIns="0" rtlCol="0">
            <a:spAutoFit/>
          </a:bodyPr>
          <a:lstStyle/>
          <a:p>
            <a:pPr marL="39117" defTabSz="938814">
              <a:spcBef>
                <a:spcPts val="190"/>
              </a:spcBef>
            </a:pPr>
            <a:fld id="{81D60167-4931-47E6-BA6A-407CBD079E47}" type="slidenum">
              <a:rPr kern="0" spc="-26" dirty="0"/>
              <a:pPr marL="39117" defTabSz="938814">
                <a:spcBef>
                  <a:spcPts val="190"/>
                </a:spcBef>
              </a:pPr>
              <a:t>16</a:t>
            </a:fld>
            <a:endParaRPr kern="0" spc="-2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88487"/>
            <a:ext cx="12197216" cy="5263423"/>
            <a:chOff x="0" y="0"/>
            <a:chExt cx="11879580" cy="5126355"/>
          </a:xfrm>
        </p:grpSpPr>
        <p:sp>
          <p:nvSpPr>
            <p:cNvPr id="3" name="object 3"/>
            <p:cNvSpPr/>
            <p:nvPr/>
          </p:nvSpPr>
          <p:spPr>
            <a:xfrm>
              <a:off x="0" y="801623"/>
              <a:ext cx="11879580" cy="4075429"/>
            </a:xfrm>
            <a:custGeom>
              <a:avLst/>
              <a:gdLst/>
              <a:ahLst/>
              <a:cxnLst/>
              <a:rect l="l" t="t" r="r" b="b"/>
              <a:pathLst>
                <a:path w="11879580" h="4075429">
                  <a:moveTo>
                    <a:pt x="11879580" y="0"/>
                  </a:moveTo>
                  <a:lnTo>
                    <a:pt x="0" y="0"/>
                  </a:lnTo>
                  <a:lnTo>
                    <a:pt x="0" y="4075176"/>
                  </a:lnTo>
                  <a:lnTo>
                    <a:pt x="11879580" y="4075176"/>
                  </a:lnTo>
                  <a:lnTo>
                    <a:pt x="11879580" y="0"/>
                  </a:lnTo>
                  <a:close/>
                </a:path>
              </a:pathLst>
            </a:custGeom>
            <a:solidFill>
              <a:srgbClr val="F3F7FB"/>
            </a:solidFill>
          </p:spPr>
          <p:txBody>
            <a:bodyPr wrap="square" lIns="0" tIns="0" rIns="0" bIns="0" rtlCol="0"/>
            <a:lstStyle/>
            <a:p>
              <a:pPr defTabSz="938814"/>
              <a:endParaRPr sz="184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0" y="0"/>
              <a:ext cx="7307580" cy="5126355"/>
            </a:xfrm>
            <a:custGeom>
              <a:avLst/>
              <a:gdLst/>
              <a:ahLst/>
              <a:cxnLst/>
              <a:rect l="l" t="t" r="r" b="b"/>
              <a:pathLst>
                <a:path w="7307580" h="5126355">
                  <a:moveTo>
                    <a:pt x="7307580" y="0"/>
                  </a:moveTo>
                  <a:lnTo>
                    <a:pt x="0" y="0"/>
                  </a:lnTo>
                  <a:lnTo>
                    <a:pt x="0" y="5125974"/>
                  </a:lnTo>
                  <a:lnTo>
                    <a:pt x="7307580" y="5125974"/>
                  </a:lnTo>
                  <a:lnTo>
                    <a:pt x="7307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38814"/>
              <a:endParaRPr sz="1848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41143" y="2032201"/>
            <a:ext cx="3856453" cy="1023269"/>
          </a:xfrm>
          <a:prstGeom prst="rect">
            <a:avLst/>
          </a:prstGeom>
        </p:spPr>
        <p:txBody>
          <a:bodyPr vert="horz" wrap="square" lIns="0" tIns="13692" rIns="0" bIns="0" rtlCol="0">
            <a:spAutoFit/>
          </a:bodyPr>
          <a:lstStyle/>
          <a:p>
            <a:pPr marL="13039" defTabSz="938814">
              <a:spcBef>
                <a:spcPts val="108"/>
              </a:spcBef>
            </a:pPr>
            <a:r>
              <a:rPr sz="2259" kern="0" dirty="0">
                <a:solidFill>
                  <a:srgbClr val="005D76"/>
                </a:solidFill>
                <a:latin typeface="Segoe UI Semibold"/>
                <a:cs typeface="Segoe UI Semibold"/>
              </a:rPr>
              <a:t>Ontwikkeling</a:t>
            </a:r>
            <a:r>
              <a:rPr sz="2259" kern="0" spc="-67" dirty="0">
                <a:solidFill>
                  <a:srgbClr val="005D76"/>
                </a:solidFill>
                <a:latin typeface="Segoe UI Semibold"/>
                <a:cs typeface="Segoe UI Semibold"/>
              </a:rPr>
              <a:t> </a:t>
            </a:r>
            <a:r>
              <a:rPr sz="2259" kern="0" dirty="0">
                <a:solidFill>
                  <a:srgbClr val="005D76"/>
                </a:solidFill>
                <a:latin typeface="Segoe UI Semibold"/>
                <a:cs typeface="Segoe UI Semibold"/>
              </a:rPr>
              <a:t>door</a:t>
            </a:r>
            <a:r>
              <a:rPr sz="2259" kern="0" spc="-67" dirty="0">
                <a:solidFill>
                  <a:srgbClr val="005D76"/>
                </a:solidFill>
                <a:latin typeface="Segoe UI Semibold"/>
                <a:cs typeface="Segoe UI Semibold"/>
              </a:rPr>
              <a:t> </a:t>
            </a:r>
            <a:r>
              <a:rPr sz="2259" kern="0" dirty="0">
                <a:solidFill>
                  <a:srgbClr val="005D76"/>
                </a:solidFill>
                <a:latin typeface="Segoe UI Semibold"/>
                <a:cs typeface="Segoe UI Semibold"/>
              </a:rPr>
              <a:t>de</a:t>
            </a:r>
            <a:r>
              <a:rPr sz="2259" kern="0" spc="-51" dirty="0">
                <a:solidFill>
                  <a:srgbClr val="005D76"/>
                </a:solidFill>
                <a:latin typeface="Segoe UI Semibold"/>
                <a:cs typeface="Segoe UI Semibold"/>
              </a:rPr>
              <a:t> </a:t>
            </a:r>
            <a:r>
              <a:rPr sz="2259" kern="0" spc="-21" dirty="0">
                <a:solidFill>
                  <a:srgbClr val="005D76"/>
                </a:solidFill>
                <a:latin typeface="Segoe UI Semibold"/>
                <a:cs typeface="Segoe UI Semibold"/>
              </a:rPr>
              <a:t>tijd</a:t>
            </a:r>
            <a:endParaRPr sz="2259" kern="0" dirty="0">
              <a:solidFill>
                <a:sysClr val="windowText" lastClr="000000"/>
              </a:solidFill>
              <a:latin typeface="Segoe UI Semibold"/>
              <a:cs typeface="Segoe UI Semibold"/>
            </a:endParaRPr>
          </a:p>
          <a:p>
            <a:pPr marL="13039" marR="5216" defTabSz="938814">
              <a:lnSpc>
                <a:spcPct val="150000"/>
              </a:lnSpc>
              <a:spcBef>
                <a:spcPts val="955"/>
              </a:spcBef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1965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-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heden: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Sterke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ontwikkeling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drainage,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stedelijk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gebied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uitbreiding,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RWZI’s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grondwateronttrekkingen</a:t>
            </a:r>
            <a:endParaRPr sz="1232" kern="0" dirty="0">
              <a:solidFill>
                <a:sysClr val="windowText" lastClr="000000"/>
              </a:solidFill>
              <a:latin typeface="Segoe UI"/>
              <a:cs typeface="Segoe U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7185" y="788486"/>
            <a:ext cx="12090291" cy="5007196"/>
            <a:chOff x="104394" y="0"/>
            <a:chExt cx="11775440" cy="48768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3005" y="0"/>
              <a:ext cx="782574" cy="7825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94" y="151637"/>
              <a:ext cx="1847850" cy="47929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41035" y="675894"/>
              <a:ext cx="6355079" cy="420090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57182" y="139445"/>
              <a:ext cx="2422398" cy="89916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795065" y="823955"/>
            <a:ext cx="522887" cy="186274"/>
          </a:xfrm>
          <a:prstGeom prst="rect">
            <a:avLst/>
          </a:prstGeom>
        </p:spPr>
        <p:txBody>
          <a:bodyPr vert="horz" wrap="square" lIns="0" tIns="12388" rIns="0" bIns="0" rtlCol="0">
            <a:spAutoFit/>
          </a:bodyPr>
          <a:lstStyle/>
          <a:p>
            <a:pPr marL="13039" defTabSz="938814">
              <a:spcBef>
                <a:spcPts val="98"/>
              </a:spcBef>
            </a:pPr>
            <a:r>
              <a:rPr sz="1129" b="1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Legenda</a:t>
            </a:r>
            <a:endParaRPr sz="1129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0792" y="3177858"/>
            <a:ext cx="3695936" cy="261391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455234" y="746499"/>
            <a:ext cx="3120370" cy="626733"/>
          </a:xfrm>
          <a:prstGeom prst="rect">
            <a:avLst/>
          </a:prstGeom>
        </p:spPr>
        <p:txBody>
          <a:bodyPr vert="horz" wrap="square" lIns="0" tIns="13040" rIns="0" bIns="0" rtlCol="0">
            <a:spAutoFit/>
          </a:bodyPr>
          <a:lstStyle/>
          <a:p>
            <a:pPr marL="13039" marR="5216" algn="just" defTabSz="938814">
              <a:lnSpc>
                <a:spcPct val="150000"/>
              </a:lnSpc>
              <a:spcBef>
                <a:spcPts val="103"/>
              </a:spcBef>
            </a:pP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924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rode</a:t>
            </a:r>
            <a:r>
              <a:rPr sz="924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924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blauwe</a:t>
            </a:r>
            <a:r>
              <a:rPr sz="924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pijlen</a:t>
            </a:r>
            <a:r>
              <a:rPr sz="924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geven</a:t>
            </a:r>
            <a:r>
              <a:rPr sz="924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924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veranderingen</a:t>
            </a:r>
            <a:r>
              <a:rPr sz="924" kern="0" spc="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aan in</a:t>
            </a:r>
            <a:r>
              <a:rPr sz="924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spc="-26" dirty="0">
                <a:solidFill>
                  <a:srgbClr val="174350"/>
                </a:solidFill>
                <a:latin typeface="Segoe UI"/>
                <a:cs typeface="Segoe UI"/>
              </a:rPr>
              <a:t>de </a:t>
            </a: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periode</a:t>
            </a:r>
            <a:r>
              <a:rPr sz="924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spc="-10" dirty="0">
                <a:solidFill>
                  <a:srgbClr val="174350"/>
                </a:solidFill>
                <a:latin typeface="Segoe UI"/>
                <a:cs typeface="Segoe UI"/>
              </a:rPr>
              <a:t>1965-</a:t>
            </a: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heden,</a:t>
            </a:r>
            <a:r>
              <a:rPr sz="924" kern="0" spc="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924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niet</a:t>
            </a:r>
            <a:r>
              <a:rPr sz="924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924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cumulatieve</a:t>
            </a:r>
            <a:r>
              <a:rPr sz="924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kern="0" spc="-10" dirty="0">
                <a:solidFill>
                  <a:srgbClr val="174350"/>
                </a:solidFill>
                <a:latin typeface="Segoe UI"/>
                <a:cs typeface="Segoe UI"/>
              </a:rPr>
              <a:t>veranderingen </a:t>
            </a:r>
            <a:r>
              <a:rPr sz="924" kern="0" dirty="0">
                <a:solidFill>
                  <a:srgbClr val="174350"/>
                </a:solidFill>
                <a:latin typeface="Segoe UI"/>
                <a:cs typeface="Segoe UI"/>
              </a:rPr>
              <a:t>vanaf</a:t>
            </a:r>
            <a:r>
              <a:rPr sz="924" kern="0" spc="-21" dirty="0">
                <a:solidFill>
                  <a:srgbClr val="174350"/>
                </a:solidFill>
                <a:latin typeface="Segoe UI"/>
                <a:cs typeface="Segoe UI"/>
              </a:rPr>
              <a:t> 1900</a:t>
            </a:r>
            <a:endParaRPr sz="924" kern="0">
              <a:solidFill>
                <a:sysClr val="windowText" lastClr="000000"/>
              </a:solidFill>
              <a:latin typeface="Segoe UI"/>
              <a:cs typeface="Segoe U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11435685" y="8285076"/>
            <a:ext cx="253036" cy="202770"/>
          </a:xfrm>
          <a:prstGeom prst="rect">
            <a:avLst/>
          </a:prstGeom>
        </p:spPr>
        <p:txBody>
          <a:bodyPr vert="horz" wrap="square" lIns="0" tIns="24123" rIns="0" bIns="0" rtlCol="0">
            <a:spAutoFit/>
          </a:bodyPr>
          <a:lstStyle/>
          <a:p>
            <a:pPr marL="39117" defTabSz="938814">
              <a:spcBef>
                <a:spcPts val="190"/>
              </a:spcBef>
            </a:pPr>
            <a:fld id="{81D60167-4931-47E6-BA6A-407CBD079E47}" type="slidenum">
              <a:rPr kern="0" spc="-26" dirty="0"/>
              <a:pPr marL="39117" defTabSz="938814">
                <a:spcBef>
                  <a:spcPts val="190"/>
                </a:spcBef>
              </a:pPr>
              <a:t>17</a:t>
            </a:fld>
            <a:endParaRPr kern="0" spc="-2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5613" y="2163900"/>
            <a:ext cx="8674900" cy="370781"/>
          </a:xfrm>
          <a:prstGeom prst="rect">
            <a:avLst/>
          </a:prstGeom>
        </p:spPr>
        <p:txBody>
          <a:bodyPr vert="horz" wrap="square" lIns="0" tIns="13692" rIns="0" bIns="0" rtlCol="0">
            <a:spAutoFit/>
          </a:bodyPr>
          <a:lstStyle/>
          <a:p>
            <a:pPr marL="13039">
              <a:spcBef>
                <a:spcPts val="108"/>
              </a:spcBef>
            </a:pPr>
            <a:r>
              <a:rPr dirty="0"/>
              <a:t>Ontwikkeling</a:t>
            </a:r>
            <a:r>
              <a:rPr spc="-67" dirty="0"/>
              <a:t> </a:t>
            </a:r>
            <a:r>
              <a:rPr dirty="0"/>
              <a:t>door</a:t>
            </a:r>
            <a:r>
              <a:rPr spc="-67" dirty="0"/>
              <a:t> </a:t>
            </a:r>
            <a:r>
              <a:rPr dirty="0"/>
              <a:t>de</a:t>
            </a:r>
            <a:r>
              <a:rPr spc="-51" dirty="0"/>
              <a:t> </a:t>
            </a:r>
            <a:r>
              <a:rPr spc="-21" dirty="0"/>
              <a:t>tijd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2526" y="2534681"/>
            <a:ext cx="3688894" cy="2878946"/>
          </a:xfrm>
          <a:prstGeom prst="rect">
            <a:avLst/>
          </a:prstGeom>
        </p:spPr>
        <p:txBody>
          <a:bodyPr vert="horz" wrap="square" lIns="0" tIns="13040" rIns="0" bIns="0" rtlCol="0">
            <a:spAutoFit/>
          </a:bodyPr>
          <a:lstStyle/>
          <a:p>
            <a:pPr marL="13039" marR="5216" defTabSz="938814">
              <a:lnSpc>
                <a:spcPct val="150000"/>
              </a:lnSpc>
              <a:spcBef>
                <a:spcPts val="103"/>
              </a:spcBef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periode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1928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tot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2023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is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er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een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trend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van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ongeveer</a:t>
            </a:r>
            <a:r>
              <a:rPr sz="1232" kern="0" spc="-5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1,3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mm/jaar,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130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mm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gedurende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gehele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periode,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toename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neerslag.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Dit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geldt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voor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het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jaartotaal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voor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wintertotaal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(hiernaast weergegeven)</a:t>
            </a:r>
            <a:endParaRPr sz="1232" kern="0" dirty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defTabSz="938814">
              <a:spcBef>
                <a:spcPts val="575"/>
              </a:spcBef>
            </a:pPr>
            <a:endParaRPr sz="1232" kern="0" dirty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marL="13039" marR="105617" defTabSz="938814">
              <a:lnSpc>
                <a:spcPct val="150000"/>
              </a:lnSpc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NB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klimaatscenario’s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KNMI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2023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worden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(naar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2050)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winters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natter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zomers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droger.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Het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concept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wateraccu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wordt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daardoor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(nog)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effectiever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dan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huidige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situatie</a:t>
            </a:r>
            <a:endParaRPr sz="1232" kern="0" dirty="0">
              <a:solidFill>
                <a:sysClr val="windowText" lastClr="000000"/>
              </a:solidFill>
              <a:latin typeface="Segoe UI"/>
              <a:cs typeface="Segoe U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7185" y="788486"/>
            <a:ext cx="12090291" cy="5007196"/>
            <a:chOff x="104394" y="0"/>
            <a:chExt cx="11775440" cy="48768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3005" y="0"/>
              <a:ext cx="782574" cy="7825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94" y="151637"/>
              <a:ext cx="1847850" cy="4792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99" y="1339596"/>
              <a:ext cx="7307580" cy="353720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435685" y="8285076"/>
            <a:ext cx="253036" cy="202770"/>
          </a:xfrm>
          <a:prstGeom prst="rect">
            <a:avLst/>
          </a:prstGeom>
        </p:spPr>
        <p:txBody>
          <a:bodyPr vert="horz" wrap="square" lIns="0" tIns="24123" rIns="0" bIns="0" rtlCol="0">
            <a:spAutoFit/>
          </a:bodyPr>
          <a:lstStyle/>
          <a:p>
            <a:pPr marL="39117" defTabSz="938814">
              <a:spcBef>
                <a:spcPts val="190"/>
              </a:spcBef>
            </a:pPr>
            <a:fld id="{81D60167-4931-47E6-BA6A-407CBD079E47}" type="slidenum">
              <a:rPr kern="0" spc="-26" dirty="0"/>
              <a:pPr marL="39117" defTabSz="938814">
                <a:spcBef>
                  <a:spcPts val="190"/>
                </a:spcBef>
              </a:pPr>
              <a:t>18</a:t>
            </a:fld>
            <a:endParaRPr kern="0" spc="-2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1142" y="1593810"/>
            <a:ext cx="3887096" cy="2802585"/>
          </a:xfrm>
          <a:prstGeom prst="rect">
            <a:avLst/>
          </a:prstGeom>
        </p:spPr>
        <p:txBody>
          <a:bodyPr vert="horz" wrap="square" lIns="0" tIns="13040" rIns="0" bIns="0" rtlCol="0">
            <a:spAutoFit/>
          </a:bodyPr>
          <a:lstStyle/>
          <a:p>
            <a:pPr marL="13039" defTabSz="938814">
              <a:spcBef>
                <a:spcPts val="103"/>
              </a:spcBef>
            </a:pPr>
            <a:r>
              <a:rPr sz="2259" kern="0" dirty="0">
                <a:solidFill>
                  <a:srgbClr val="005D76"/>
                </a:solidFill>
                <a:latin typeface="Segoe UI Semibold"/>
                <a:cs typeface="Segoe UI Semibold"/>
              </a:rPr>
              <a:t>Ontwikkeling</a:t>
            </a:r>
            <a:r>
              <a:rPr sz="2259" kern="0" spc="-62" dirty="0">
                <a:solidFill>
                  <a:srgbClr val="005D76"/>
                </a:solidFill>
                <a:latin typeface="Segoe UI Semibold"/>
                <a:cs typeface="Segoe UI Semibold"/>
              </a:rPr>
              <a:t> </a:t>
            </a:r>
            <a:r>
              <a:rPr sz="2259" kern="0" dirty="0">
                <a:solidFill>
                  <a:srgbClr val="005D76"/>
                </a:solidFill>
                <a:latin typeface="Segoe UI Semibold"/>
                <a:cs typeface="Segoe UI Semibold"/>
              </a:rPr>
              <a:t>door</a:t>
            </a:r>
            <a:r>
              <a:rPr sz="2259" kern="0" spc="-62" dirty="0">
                <a:solidFill>
                  <a:srgbClr val="005D76"/>
                </a:solidFill>
                <a:latin typeface="Segoe UI Semibold"/>
                <a:cs typeface="Segoe UI Semibold"/>
              </a:rPr>
              <a:t> </a:t>
            </a:r>
            <a:r>
              <a:rPr sz="2259" kern="0" dirty="0">
                <a:solidFill>
                  <a:srgbClr val="005D76"/>
                </a:solidFill>
                <a:latin typeface="Segoe UI Semibold"/>
                <a:cs typeface="Segoe UI Semibold"/>
              </a:rPr>
              <a:t>de</a:t>
            </a:r>
            <a:r>
              <a:rPr sz="2259" kern="0" spc="-51" dirty="0">
                <a:solidFill>
                  <a:srgbClr val="005D76"/>
                </a:solidFill>
                <a:latin typeface="Segoe UI Semibold"/>
                <a:cs typeface="Segoe UI Semibold"/>
              </a:rPr>
              <a:t> </a:t>
            </a:r>
            <a:r>
              <a:rPr sz="2259" kern="0" spc="-21" dirty="0">
                <a:solidFill>
                  <a:srgbClr val="005D76"/>
                </a:solidFill>
                <a:latin typeface="Segoe UI Semibold"/>
                <a:cs typeface="Segoe UI Semibold"/>
              </a:rPr>
              <a:t>tijd</a:t>
            </a:r>
            <a:endParaRPr sz="2259" kern="0">
              <a:solidFill>
                <a:sysClr val="windowText" lastClr="000000"/>
              </a:solidFill>
              <a:latin typeface="Segoe UI Semibold"/>
              <a:cs typeface="Segoe UI Semibold"/>
            </a:endParaRPr>
          </a:p>
          <a:p>
            <a:pPr marL="28686" marR="5216" defTabSz="938814">
              <a:lnSpc>
                <a:spcPct val="150000"/>
              </a:lnSpc>
              <a:spcBef>
                <a:spcPts val="986"/>
              </a:spcBef>
            </a:pP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129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verandering</a:t>
            </a:r>
            <a:r>
              <a:rPr sz="1129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129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129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grondwaterstand is</a:t>
            </a:r>
            <a:r>
              <a:rPr sz="1129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129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resultante</a:t>
            </a:r>
            <a:r>
              <a:rPr sz="1129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spc="-26" dirty="0">
                <a:solidFill>
                  <a:srgbClr val="174350"/>
                </a:solidFill>
                <a:latin typeface="Segoe UI"/>
                <a:cs typeface="Segoe UI"/>
              </a:rPr>
              <a:t>van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aan</a:t>
            </a:r>
            <a:r>
              <a:rPr sz="1129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129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ene</a:t>
            </a:r>
            <a:r>
              <a:rPr sz="1129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kant</a:t>
            </a:r>
            <a:r>
              <a:rPr sz="1129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toenemende</a:t>
            </a:r>
            <a:r>
              <a:rPr sz="1129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neerslag</a:t>
            </a:r>
            <a:r>
              <a:rPr sz="1129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129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aan</a:t>
            </a:r>
            <a:r>
              <a:rPr sz="1129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129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spc="-10" dirty="0">
                <a:solidFill>
                  <a:srgbClr val="174350"/>
                </a:solidFill>
                <a:latin typeface="Segoe UI"/>
                <a:cs typeface="Segoe UI"/>
              </a:rPr>
              <a:t>andere</a:t>
            </a:r>
            <a:r>
              <a:rPr sz="1129" kern="0" spc="513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kant</a:t>
            </a:r>
            <a:r>
              <a:rPr sz="1129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toenemende</a:t>
            </a:r>
            <a:r>
              <a:rPr sz="1129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ontwatering</a:t>
            </a:r>
            <a:r>
              <a:rPr sz="1129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129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129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flanken,</a:t>
            </a:r>
            <a:r>
              <a:rPr sz="1129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spc="-10" dirty="0">
                <a:solidFill>
                  <a:srgbClr val="174350"/>
                </a:solidFill>
                <a:latin typeface="Segoe UI"/>
                <a:cs typeface="Segoe UI"/>
              </a:rPr>
              <a:t>onttrekkingen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129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grondwater,</a:t>
            </a:r>
            <a:r>
              <a:rPr sz="1129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toename</a:t>
            </a:r>
            <a:r>
              <a:rPr sz="1129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bebouwd</a:t>
            </a:r>
            <a:r>
              <a:rPr sz="1129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gebied</a:t>
            </a:r>
            <a:r>
              <a:rPr sz="1129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spc="-10" dirty="0">
                <a:solidFill>
                  <a:srgbClr val="174350"/>
                </a:solidFill>
                <a:latin typeface="Segoe UI"/>
                <a:cs typeface="Segoe UI"/>
              </a:rPr>
              <a:t>(diepere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ontwatering,</a:t>
            </a:r>
            <a:r>
              <a:rPr sz="1129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minder</a:t>
            </a:r>
            <a:r>
              <a:rPr sz="1129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infiltratie</a:t>
            </a:r>
            <a:r>
              <a:rPr sz="1129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regenwater),</a:t>
            </a:r>
            <a:r>
              <a:rPr sz="1129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inpoldering</a:t>
            </a:r>
            <a:r>
              <a:rPr sz="1129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spc="-26" dirty="0">
                <a:solidFill>
                  <a:srgbClr val="174350"/>
                </a:solidFill>
                <a:latin typeface="Segoe UI"/>
                <a:cs typeface="Segoe UI"/>
              </a:rPr>
              <a:t>van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129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spc="-10" dirty="0">
                <a:solidFill>
                  <a:srgbClr val="174350"/>
                </a:solidFill>
                <a:latin typeface="Segoe UI"/>
                <a:cs typeface="Segoe UI"/>
              </a:rPr>
              <a:t>Flevopolders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129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toenemende</a:t>
            </a:r>
            <a:r>
              <a:rPr sz="1129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verdamping</a:t>
            </a:r>
            <a:r>
              <a:rPr sz="1129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(van</a:t>
            </a:r>
            <a:r>
              <a:rPr sz="1129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o.a.</a:t>
            </a:r>
            <a:r>
              <a:rPr sz="1129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spc="-21" dirty="0">
                <a:solidFill>
                  <a:srgbClr val="174350"/>
                </a:solidFill>
                <a:latin typeface="Segoe UI"/>
                <a:cs typeface="Segoe UI"/>
              </a:rPr>
              <a:t>bos)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door</a:t>
            </a:r>
            <a:r>
              <a:rPr sz="1129" kern="0" spc="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spc="-10" dirty="0">
                <a:solidFill>
                  <a:srgbClr val="174350"/>
                </a:solidFill>
                <a:latin typeface="Segoe UI"/>
                <a:cs typeface="Segoe UI"/>
              </a:rPr>
              <a:t>klimaatverandering.</a:t>
            </a:r>
            <a:r>
              <a:rPr sz="1129" kern="0" spc="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De SPEI*</a:t>
            </a:r>
            <a:r>
              <a:rPr sz="1129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129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24</a:t>
            </a:r>
            <a:r>
              <a:rPr sz="1129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maanden</a:t>
            </a:r>
            <a:r>
              <a:rPr sz="1129" kern="0" spc="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spc="-21" dirty="0">
                <a:solidFill>
                  <a:srgbClr val="174350"/>
                </a:solidFill>
                <a:latin typeface="Segoe UI"/>
                <a:cs typeface="Segoe UI"/>
              </a:rPr>
              <a:t>geeft</a:t>
            </a:r>
            <a:r>
              <a:rPr sz="1129" kern="0" spc="513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een</a:t>
            </a:r>
            <a:r>
              <a:rPr sz="1129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inzicht</a:t>
            </a:r>
            <a:r>
              <a:rPr sz="1129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in</a:t>
            </a:r>
            <a:r>
              <a:rPr sz="1129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129" kern="0" spc="-10" dirty="0">
                <a:solidFill>
                  <a:srgbClr val="174350"/>
                </a:solidFill>
                <a:latin typeface="Segoe UI"/>
                <a:cs typeface="Segoe UI"/>
              </a:rPr>
              <a:t> grondwaterstandsdynamiek</a:t>
            </a:r>
            <a:r>
              <a:rPr sz="1129" kern="0" spc="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gedreven </a:t>
            </a:r>
            <a:r>
              <a:rPr sz="1129" kern="0" spc="-21" dirty="0">
                <a:solidFill>
                  <a:srgbClr val="174350"/>
                </a:solidFill>
                <a:latin typeface="Segoe UI"/>
                <a:cs typeface="Segoe UI"/>
              </a:rPr>
              <a:t>door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129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wisselwerking</a:t>
            </a:r>
            <a:r>
              <a:rPr sz="1129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129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neerslag</a:t>
            </a:r>
            <a:r>
              <a:rPr sz="1129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129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129" kern="0" spc="-10" dirty="0">
                <a:solidFill>
                  <a:srgbClr val="174350"/>
                </a:solidFill>
                <a:latin typeface="Segoe UI"/>
                <a:cs typeface="Segoe UI"/>
              </a:rPr>
              <a:t>verdamping.</a:t>
            </a:r>
            <a:endParaRPr sz="1129" kern="0">
              <a:solidFill>
                <a:sysClr val="windowText" lastClr="000000"/>
              </a:solidFill>
              <a:latin typeface="Segoe UI"/>
              <a:cs typeface="Segoe U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7186" y="788487"/>
            <a:ext cx="11937145" cy="2881146"/>
            <a:chOff x="104394" y="0"/>
            <a:chExt cx="11633716" cy="27381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3005" y="0"/>
              <a:ext cx="782574" cy="7825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94" y="151637"/>
              <a:ext cx="1847850" cy="47929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15595" y="0"/>
              <a:ext cx="7422515" cy="2738120"/>
            </a:xfrm>
            <a:custGeom>
              <a:avLst/>
              <a:gdLst/>
              <a:ahLst/>
              <a:cxnLst/>
              <a:rect l="l" t="t" r="r" b="b"/>
              <a:pathLst>
                <a:path w="7422515" h="2738120">
                  <a:moveTo>
                    <a:pt x="7421961" y="0"/>
                  </a:moveTo>
                  <a:lnTo>
                    <a:pt x="0" y="0"/>
                  </a:lnTo>
                  <a:lnTo>
                    <a:pt x="0" y="2737638"/>
                  </a:lnTo>
                  <a:lnTo>
                    <a:pt x="7421961" y="2737638"/>
                  </a:lnTo>
                  <a:lnTo>
                    <a:pt x="74219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38814"/>
              <a:endParaRPr sz="184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147545" y="483366"/>
              <a:ext cx="6478905" cy="1492885"/>
            </a:xfrm>
            <a:custGeom>
              <a:avLst/>
              <a:gdLst/>
              <a:ahLst/>
              <a:cxnLst/>
              <a:rect l="l" t="t" r="r" b="b"/>
              <a:pathLst>
                <a:path w="6478905" h="1492885">
                  <a:moveTo>
                    <a:pt x="0" y="1492361"/>
                  </a:moveTo>
                  <a:lnTo>
                    <a:pt x="6478781" y="1492361"/>
                  </a:lnTo>
                </a:path>
                <a:path w="6478905" h="1492885">
                  <a:moveTo>
                    <a:pt x="0" y="1283236"/>
                  </a:moveTo>
                  <a:lnTo>
                    <a:pt x="6478781" y="1283236"/>
                  </a:lnTo>
                </a:path>
                <a:path w="6478905" h="1492885">
                  <a:moveTo>
                    <a:pt x="0" y="1074111"/>
                  </a:moveTo>
                  <a:lnTo>
                    <a:pt x="6478781" y="1074111"/>
                  </a:lnTo>
                </a:path>
                <a:path w="6478905" h="1492885">
                  <a:moveTo>
                    <a:pt x="0" y="855480"/>
                  </a:moveTo>
                  <a:lnTo>
                    <a:pt x="6478781" y="855480"/>
                  </a:lnTo>
                </a:path>
                <a:path w="6478905" h="1492885">
                  <a:moveTo>
                    <a:pt x="0" y="646386"/>
                  </a:moveTo>
                  <a:lnTo>
                    <a:pt x="6478781" y="646386"/>
                  </a:lnTo>
                </a:path>
                <a:path w="6478905" h="1492885">
                  <a:moveTo>
                    <a:pt x="0" y="427755"/>
                  </a:moveTo>
                  <a:lnTo>
                    <a:pt x="6478781" y="427755"/>
                  </a:lnTo>
                </a:path>
                <a:path w="6478905" h="1492885">
                  <a:moveTo>
                    <a:pt x="0" y="218630"/>
                  </a:moveTo>
                  <a:lnTo>
                    <a:pt x="6478781" y="218630"/>
                  </a:lnTo>
                </a:path>
                <a:path w="6478905" h="1492885">
                  <a:moveTo>
                    <a:pt x="0" y="0"/>
                  </a:moveTo>
                  <a:lnTo>
                    <a:pt x="6478781" y="0"/>
                  </a:lnTo>
                </a:path>
              </a:pathLst>
            </a:custGeom>
            <a:ln w="2220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defTabSz="938814"/>
              <a:endParaRPr sz="184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242820" y="483366"/>
              <a:ext cx="6259830" cy="1711325"/>
            </a:xfrm>
            <a:custGeom>
              <a:avLst/>
              <a:gdLst/>
              <a:ahLst/>
              <a:cxnLst/>
              <a:rect l="l" t="t" r="r" b="b"/>
              <a:pathLst>
                <a:path w="6259830" h="1711325">
                  <a:moveTo>
                    <a:pt x="0" y="0"/>
                  </a:moveTo>
                  <a:lnTo>
                    <a:pt x="0" y="1710992"/>
                  </a:lnTo>
                </a:path>
                <a:path w="6259830" h="1711325">
                  <a:moveTo>
                    <a:pt x="104803" y="0"/>
                  </a:moveTo>
                  <a:lnTo>
                    <a:pt x="104803" y="1710992"/>
                  </a:lnTo>
                </a:path>
                <a:path w="6259830" h="1711325">
                  <a:moveTo>
                    <a:pt x="200078" y="0"/>
                  </a:moveTo>
                  <a:lnTo>
                    <a:pt x="200078" y="1710992"/>
                  </a:lnTo>
                </a:path>
                <a:path w="6259830" h="1711325">
                  <a:moveTo>
                    <a:pt x="304881" y="0"/>
                  </a:moveTo>
                  <a:lnTo>
                    <a:pt x="304881" y="1710992"/>
                  </a:lnTo>
                </a:path>
                <a:path w="6259830" h="1711325">
                  <a:moveTo>
                    <a:pt x="495432" y="0"/>
                  </a:moveTo>
                  <a:lnTo>
                    <a:pt x="495432" y="1710992"/>
                  </a:lnTo>
                </a:path>
                <a:path w="6259830" h="1711325">
                  <a:moveTo>
                    <a:pt x="600235" y="0"/>
                  </a:moveTo>
                  <a:lnTo>
                    <a:pt x="600235" y="1710992"/>
                  </a:lnTo>
                </a:path>
                <a:path w="6259830" h="1711325">
                  <a:moveTo>
                    <a:pt x="695511" y="0"/>
                  </a:moveTo>
                  <a:lnTo>
                    <a:pt x="695511" y="1710992"/>
                  </a:lnTo>
                </a:path>
                <a:path w="6259830" h="1711325">
                  <a:moveTo>
                    <a:pt x="800361" y="0"/>
                  </a:moveTo>
                  <a:lnTo>
                    <a:pt x="800361" y="1710992"/>
                  </a:lnTo>
                </a:path>
                <a:path w="6259830" h="1711325">
                  <a:moveTo>
                    <a:pt x="1000440" y="0"/>
                  </a:moveTo>
                  <a:lnTo>
                    <a:pt x="1000440" y="1710992"/>
                  </a:lnTo>
                </a:path>
                <a:path w="6259830" h="1711325">
                  <a:moveTo>
                    <a:pt x="1095715" y="0"/>
                  </a:moveTo>
                  <a:lnTo>
                    <a:pt x="1095715" y="1710992"/>
                  </a:lnTo>
                </a:path>
                <a:path w="6259830" h="1711325">
                  <a:moveTo>
                    <a:pt x="1190991" y="0"/>
                  </a:moveTo>
                  <a:lnTo>
                    <a:pt x="1190991" y="1710992"/>
                  </a:lnTo>
                </a:path>
                <a:path w="6259830" h="1711325">
                  <a:moveTo>
                    <a:pt x="1295794" y="0"/>
                  </a:moveTo>
                  <a:lnTo>
                    <a:pt x="1295794" y="1710992"/>
                  </a:lnTo>
                </a:path>
                <a:path w="6259830" h="1711325">
                  <a:moveTo>
                    <a:pt x="1495872" y="0"/>
                  </a:moveTo>
                  <a:lnTo>
                    <a:pt x="1495872" y="1710992"/>
                  </a:lnTo>
                </a:path>
                <a:path w="6259830" h="1711325">
                  <a:moveTo>
                    <a:pt x="1591148" y="0"/>
                  </a:moveTo>
                  <a:lnTo>
                    <a:pt x="1591148" y="1710992"/>
                  </a:lnTo>
                </a:path>
                <a:path w="6259830" h="1711325">
                  <a:moveTo>
                    <a:pt x="1695951" y="0"/>
                  </a:moveTo>
                  <a:lnTo>
                    <a:pt x="1695951" y="1710992"/>
                  </a:lnTo>
                </a:path>
                <a:path w="6259830" h="1711325">
                  <a:moveTo>
                    <a:pt x="1791227" y="0"/>
                  </a:moveTo>
                  <a:lnTo>
                    <a:pt x="1791227" y="1710992"/>
                  </a:lnTo>
                </a:path>
                <a:path w="6259830" h="1711325">
                  <a:moveTo>
                    <a:pt x="1991305" y="0"/>
                  </a:moveTo>
                  <a:lnTo>
                    <a:pt x="1991305" y="1710992"/>
                  </a:lnTo>
                </a:path>
                <a:path w="6259830" h="1711325">
                  <a:moveTo>
                    <a:pt x="2086581" y="0"/>
                  </a:moveTo>
                  <a:lnTo>
                    <a:pt x="2086581" y="1710992"/>
                  </a:lnTo>
                </a:path>
                <a:path w="6259830" h="1711325">
                  <a:moveTo>
                    <a:pt x="2191384" y="0"/>
                  </a:moveTo>
                  <a:lnTo>
                    <a:pt x="2191384" y="1710992"/>
                  </a:lnTo>
                </a:path>
                <a:path w="6259830" h="1711325">
                  <a:moveTo>
                    <a:pt x="2286659" y="0"/>
                  </a:moveTo>
                  <a:lnTo>
                    <a:pt x="2286659" y="1710992"/>
                  </a:lnTo>
                </a:path>
                <a:path w="6259830" h="1711325">
                  <a:moveTo>
                    <a:pt x="2486738" y="0"/>
                  </a:moveTo>
                  <a:lnTo>
                    <a:pt x="2486738" y="1710992"/>
                  </a:lnTo>
                </a:path>
                <a:path w="6259830" h="1711325">
                  <a:moveTo>
                    <a:pt x="2582013" y="0"/>
                  </a:moveTo>
                  <a:lnTo>
                    <a:pt x="2582013" y="1710992"/>
                  </a:lnTo>
                </a:path>
                <a:path w="6259830" h="1711325">
                  <a:moveTo>
                    <a:pt x="2686816" y="0"/>
                  </a:moveTo>
                  <a:lnTo>
                    <a:pt x="2686816" y="1710992"/>
                  </a:lnTo>
                </a:path>
                <a:path w="6259830" h="1711325">
                  <a:moveTo>
                    <a:pt x="2782092" y="0"/>
                  </a:moveTo>
                  <a:lnTo>
                    <a:pt x="2782092" y="1710992"/>
                  </a:lnTo>
                </a:path>
                <a:path w="6259830" h="1711325">
                  <a:moveTo>
                    <a:pt x="2982170" y="0"/>
                  </a:moveTo>
                  <a:lnTo>
                    <a:pt x="2982170" y="1710992"/>
                  </a:lnTo>
                </a:path>
                <a:path w="6259830" h="1711325">
                  <a:moveTo>
                    <a:pt x="3077446" y="0"/>
                  </a:moveTo>
                  <a:lnTo>
                    <a:pt x="3077446" y="1710992"/>
                  </a:lnTo>
                </a:path>
                <a:path w="6259830" h="1711325">
                  <a:moveTo>
                    <a:pt x="3182249" y="0"/>
                  </a:moveTo>
                  <a:lnTo>
                    <a:pt x="3182249" y="1710992"/>
                  </a:lnTo>
                </a:path>
                <a:path w="6259830" h="1711325">
                  <a:moveTo>
                    <a:pt x="3277524" y="0"/>
                  </a:moveTo>
                  <a:lnTo>
                    <a:pt x="3277524" y="1710992"/>
                  </a:lnTo>
                </a:path>
                <a:path w="6259830" h="1711325">
                  <a:moveTo>
                    <a:pt x="3477603" y="0"/>
                  </a:moveTo>
                  <a:lnTo>
                    <a:pt x="3477603" y="1710992"/>
                  </a:lnTo>
                </a:path>
                <a:path w="6259830" h="1711325">
                  <a:moveTo>
                    <a:pt x="3582406" y="0"/>
                  </a:moveTo>
                  <a:lnTo>
                    <a:pt x="3582406" y="1710992"/>
                  </a:lnTo>
                </a:path>
                <a:path w="6259830" h="1711325">
                  <a:moveTo>
                    <a:pt x="3677681" y="0"/>
                  </a:moveTo>
                  <a:lnTo>
                    <a:pt x="3677681" y="1710992"/>
                  </a:lnTo>
                </a:path>
                <a:path w="6259830" h="1711325">
                  <a:moveTo>
                    <a:pt x="3772957" y="0"/>
                  </a:moveTo>
                  <a:lnTo>
                    <a:pt x="3772957" y="1710992"/>
                  </a:lnTo>
                </a:path>
                <a:path w="6259830" h="1711325">
                  <a:moveTo>
                    <a:pt x="3973035" y="0"/>
                  </a:moveTo>
                  <a:lnTo>
                    <a:pt x="3973035" y="1710992"/>
                  </a:lnTo>
                </a:path>
                <a:path w="6259830" h="1711325">
                  <a:moveTo>
                    <a:pt x="4077839" y="0"/>
                  </a:moveTo>
                  <a:lnTo>
                    <a:pt x="4077839" y="1710992"/>
                  </a:lnTo>
                </a:path>
                <a:path w="6259830" h="1711325">
                  <a:moveTo>
                    <a:pt x="4173114" y="0"/>
                  </a:moveTo>
                  <a:lnTo>
                    <a:pt x="4173114" y="1710992"/>
                  </a:lnTo>
                </a:path>
                <a:path w="6259830" h="1711325">
                  <a:moveTo>
                    <a:pt x="4277917" y="0"/>
                  </a:moveTo>
                  <a:lnTo>
                    <a:pt x="4277917" y="1710992"/>
                  </a:lnTo>
                </a:path>
                <a:path w="6259830" h="1711325">
                  <a:moveTo>
                    <a:pt x="4468468" y="0"/>
                  </a:moveTo>
                  <a:lnTo>
                    <a:pt x="4468468" y="1710992"/>
                  </a:lnTo>
                </a:path>
                <a:path w="6259830" h="1711325">
                  <a:moveTo>
                    <a:pt x="4573271" y="0"/>
                  </a:moveTo>
                  <a:lnTo>
                    <a:pt x="4573271" y="1710992"/>
                  </a:lnTo>
                </a:path>
                <a:path w="6259830" h="1711325">
                  <a:moveTo>
                    <a:pt x="4668547" y="0"/>
                  </a:moveTo>
                  <a:lnTo>
                    <a:pt x="4668547" y="1710992"/>
                  </a:lnTo>
                </a:path>
                <a:path w="6259830" h="1711325">
                  <a:moveTo>
                    <a:pt x="4773350" y="0"/>
                  </a:moveTo>
                  <a:lnTo>
                    <a:pt x="4773350" y="1710992"/>
                  </a:lnTo>
                </a:path>
                <a:path w="6259830" h="1711325">
                  <a:moveTo>
                    <a:pt x="4973428" y="0"/>
                  </a:moveTo>
                  <a:lnTo>
                    <a:pt x="4973428" y="1710992"/>
                  </a:lnTo>
                </a:path>
                <a:path w="6259830" h="1711325">
                  <a:moveTo>
                    <a:pt x="5068704" y="0"/>
                  </a:moveTo>
                  <a:lnTo>
                    <a:pt x="5068704" y="1710992"/>
                  </a:lnTo>
                </a:path>
                <a:path w="6259830" h="1711325">
                  <a:moveTo>
                    <a:pt x="5163979" y="0"/>
                  </a:moveTo>
                  <a:lnTo>
                    <a:pt x="5163979" y="1710992"/>
                  </a:lnTo>
                </a:path>
                <a:path w="6259830" h="1711325">
                  <a:moveTo>
                    <a:pt x="5268782" y="0"/>
                  </a:moveTo>
                  <a:lnTo>
                    <a:pt x="5268782" y="1710992"/>
                  </a:lnTo>
                </a:path>
                <a:path w="6259830" h="1711325">
                  <a:moveTo>
                    <a:pt x="5468861" y="0"/>
                  </a:moveTo>
                  <a:lnTo>
                    <a:pt x="5468861" y="1710992"/>
                  </a:lnTo>
                </a:path>
                <a:path w="6259830" h="1711325">
                  <a:moveTo>
                    <a:pt x="5564136" y="0"/>
                  </a:moveTo>
                  <a:lnTo>
                    <a:pt x="5564136" y="1710992"/>
                  </a:lnTo>
                </a:path>
                <a:path w="6259830" h="1711325">
                  <a:moveTo>
                    <a:pt x="5668939" y="0"/>
                  </a:moveTo>
                  <a:lnTo>
                    <a:pt x="5668939" y="1710992"/>
                  </a:lnTo>
                </a:path>
                <a:path w="6259830" h="1711325">
                  <a:moveTo>
                    <a:pt x="5764215" y="0"/>
                  </a:moveTo>
                  <a:lnTo>
                    <a:pt x="5764215" y="1710992"/>
                  </a:lnTo>
                </a:path>
                <a:path w="6259830" h="1711325">
                  <a:moveTo>
                    <a:pt x="5964293" y="0"/>
                  </a:moveTo>
                  <a:lnTo>
                    <a:pt x="5964293" y="1710992"/>
                  </a:lnTo>
                </a:path>
                <a:path w="6259830" h="1711325">
                  <a:moveTo>
                    <a:pt x="6059569" y="0"/>
                  </a:moveTo>
                  <a:lnTo>
                    <a:pt x="6059569" y="1710992"/>
                  </a:lnTo>
                </a:path>
                <a:path w="6259830" h="1711325">
                  <a:moveTo>
                    <a:pt x="6164372" y="0"/>
                  </a:moveTo>
                  <a:lnTo>
                    <a:pt x="6164372" y="1710992"/>
                  </a:lnTo>
                </a:path>
                <a:path w="6259830" h="1711325">
                  <a:moveTo>
                    <a:pt x="6259647" y="0"/>
                  </a:moveTo>
                  <a:lnTo>
                    <a:pt x="6259647" y="1710992"/>
                  </a:lnTo>
                </a:path>
              </a:pathLst>
            </a:custGeom>
            <a:ln w="2220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pPr defTabSz="938814"/>
              <a:endParaRPr sz="184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642977" y="483366"/>
              <a:ext cx="5964555" cy="1711325"/>
            </a:xfrm>
            <a:custGeom>
              <a:avLst/>
              <a:gdLst/>
              <a:ahLst/>
              <a:cxnLst/>
              <a:rect l="l" t="t" r="r" b="b"/>
              <a:pathLst>
                <a:path w="5964555" h="1711325">
                  <a:moveTo>
                    <a:pt x="0" y="0"/>
                  </a:moveTo>
                  <a:lnTo>
                    <a:pt x="0" y="1710992"/>
                  </a:lnTo>
                </a:path>
                <a:path w="5964555" h="1711325">
                  <a:moveTo>
                    <a:pt x="495480" y="0"/>
                  </a:moveTo>
                  <a:lnTo>
                    <a:pt x="495480" y="1710992"/>
                  </a:lnTo>
                </a:path>
                <a:path w="5964555" h="1711325">
                  <a:moveTo>
                    <a:pt x="990912" y="0"/>
                  </a:moveTo>
                  <a:lnTo>
                    <a:pt x="990912" y="1710992"/>
                  </a:lnTo>
                </a:path>
                <a:path w="5964555" h="1711325">
                  <a:moveTo>
                    <a:pt x="1486345" y="0"/>
                  </a:moveTo>
                  <a:lnTo>
                    <a:pt x="1486345" y="1710992"/>
                  </a:lnTo>
                </a:path>
                <a:path w="5964555" h="1711325">
                  <a:moveTo>
                    <a:pt x="1991305" y="0"/>
                  </a:moveTo>
                  <a:lnTo>
                    <a:pt x="1991305" y="1710992"/>
                  </a:lnTo>
                </a:path>
                <a:path w="5964555" h="1711325">
                  <a:moveTo>
                    <a:pt x="2486738" y="0"/>
                  </a:moveTo>
                  <a:lnTo>
                    <a:pt x="2486738" y="1710992"/>
                  </a:lnTo>
                </a:path>
                <a:path w="5964555" h="1711325">
                  <a:moveTo>
                    <a:pt x="2982170" y="0"/>
                  </a:moveTo>
                  <a:lnTo>
                    <a:pt x="2982170" y="1710992"/>
                  </a:lnTo>
                </a:path>
                <a:path w="5964555" h="1711325">
                  <a:moveTo>
                    <a:pt x="3477603" y="0"/>
                  </a:moveTo>
                  <a:lnTo>
                    <a:pt x="3477603" y="1710992"/>
                  </a:lnTo>
                </a:path>
                <a:path w="5964555" h="1711325">
                  <a:moveTo>
                    <a:pt x="3973035" y="0"/>
                  </a:moveTo>
                  <a:lnTo>
                    <a:pt x="3973035" y="1710992"/>
                  </a:lnTo>
                </a:path>
                <a:path w="5964555" h="1711325">
                  <a:moveTo>
                    <a:pt x="4468468" y="0"/>
                  </a:moveTo>
                  <a:lnTo>
                    <a:pt x="4468468" y="1710992"/>
                  </a:lnTo>
                </a:path>
                <a:path w="5964555" h="1711325">
                  <a:moveTo>
                    <a:pt x="4963901" y="0"/>
                  </a:moveTo>
                  <a:lnTo>
                    <a:pt x="4963901" y="1710992"/>
                  </a:lnTo>
                </a:path>
                <a:path w="5964555" h="1711325">
                  <a:moveTo>
                    <a:pt x="5459333" y="0"/>
                  </a:moveTo>
                  <a:lnTo>
                    <a:pt x="5459333" y="1710992"/>
                  </a:lnTo>
                </a:path>
                <a:path w="5964555" h="1711325">
                  <a:moveTo>
                    <a:pt x="5964293" y="0"/>
                  </a:moveTo>
                  <a:lnTo>
                    <a:pt x="5964293" y="1710992"/>
                  </a:lnTo>
                </a:path>
              </a:pathLst>
            </a:custGeom>
            <a:ln w="2220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defTabSz="938814"/>
              <a:endParaRPr sz="184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147545" y="483366"/>
              <a:ext cx="6478905" cy="1711325"/>
            </a:xfrm>
            <a:custGeom>
              <a:avLst/>
              <a:gdLst/>
              <a:ahLst/>
              <a:cxnLst/>
              <a:rect l="l" t="t" r="r" b="b"/>
              <a:pathLst>
                <a:path w="6478905" h="1711325">
                  <a:moveTo>
                    <a:pt x="0" y="1710992"/>
                  </a:moveTo>
                  <a:lnTo>
                    <a:pt x="0" y="0"/>
                  </a:lnTo>
                </a:path>
                <a:path w="6478905" h="1711325">
                  <a:moveTo>
                    <a:pt x="0" y="1710992"/>
                  </a:moveTo>
                  <a:lnTo>
                    <a:pt x="6478781" y="1710992"/>
                  </a:lnTo>
                </a:path>
                <a:path w="6478905" h="1711325">
                  <a:moveTo>
                    <a:pt x="0" y="1682475"/>
                  </a:moveTo>
                  <a:lnTo>
                    <a:pt x="0" y="1710992"/>
                  </a:lnTo>
                </a:path>
                <a:path w="6478905" h="1711325">
                  <a:moveTo>
                    <a:pt x="95275" y="1682475"/>
                  </a:moveTo>
                  <a:lnTo>
                    <a:pt x="95275" y="1710992"/>
                  </a:lnTo>
                </a:path>
                <a:path w="6478905" h="1711325">
                  <a:moveTo>
                    <a:pt x="200078" y="1682475"/>
                  </a:moveTo>
                  <a:lnTo>
                    <a:pt x="200078" y="1710992"/>
                  </a:lnTo>
                </a:path>
                <a:path w="6478905" h="1711325">
                  <a:moveTo>
                    <a:pt x="295354" y="1682475"/>
                  </a:moveTo>
                  <a:lnTo>
                    <a:pt x="295354" y="1710992"/>
                  </a:lnTo>
                </a:path>
                <a:path w="6478905" h="1711325">
                  <a:moveTo>
                    <a:pt x="400157" y="1682475"/>
                  </a:moveTo>
                  <a:lnTo>
                    <a:pt x="400157" y="1710992"/>
                  </a:lnTo>
                </a:path>
              </a:pathLst>
            </a:custGeom>
            <a:ln w="2220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pPr defTabSz="938814"/>
              <a:endParaRPr sz="184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631862" y="2165841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22225" h="28575">
                  <a:moveTo>
                    <a:pt x="0" y="28517"/>
                  </a:moveTo>
                  <a:lnTo>
                    <a:pt x="22230" y="28517"/>
                  </a:lnTo>
                  <a:lnTo>
                    <a:pt x="22230" y="0"/>
                  </a:lnTo>
                  <a:lnTo>
                    <a:pt x="0" y="0"/>
                  </a:lnTo>
                  <a:lnTo>
                    <a:pt x="0" y="28517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pPr defTabSz="938814"/>
              <a:endParaRPr sz="184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738252" y="2165841"/>
              <a:ext cx="305435" cy="28575"/>
            </a:xfrm>
            <a:custGeom>
              <a:avLst/>
              <a:gdLst/>
              <a:ahLst/>
              <a:cxnLst/>
              <a:rect l="l" t="t" r="r" b="b"/>
              <a:pathLst>
                <a:path w="305435" h="28575">
                  <a:moveTo>
                    <a:pt x="0" y="0"/>
                  </a:moveTo>
                  <a:lnTo>
                    <a:pt x="0" y="28517"/>
                  </a:lnTo>
                </a:path>
                <a:path w="305435" h="28575">
                  <a:moveTo>
                    <a:pt x="104803" y="0"/>
                  </a:moveTo>
                  <a:lnTo>
                    <a:pt x="104803" y="28517"/>
                  </a:lnTo>
                </a:path>
                <a:path w="305435" h="28575">
                  <a:moveTo>
                    <a:pt x="200078" y="0"/>
                  </a:moveTo>
                  <a:lnTo>
                    <a:pt x="200078" y="28517"/>
                  </a:lnTo>
                </a:path>
                <a:path w="305435" h="28575">
                  <a:moveTo>
                    <a:pt x="304929" y="0"/>
                  </a:moveTo>
                  <a:lnTo>
                    <a:pt x="304929" y="28517"/>
                  </a:lnTo>
                </a:path>
              </a:pathLst>
            </a:custGeom>
            <a:ln w="2220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pPr defTabSz="938814"/>
              <a:endParaRPr sz="184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6127342" y="2165841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22225" h="28575">
                  <a:moveTo>
                    <a:pt x="0" y="28517"/>
                  </a:moveTo>
                  <a:lnTo>
                    <a:pt x="22230" y="28517"/>
                  </a:lnTo>
                  <a:lnTo>
                    <a:pt x="22230" y="0"/>
                  </a:lnTo>
                  <a:lnTo>
                    <a:pt x="0" y="0"/>
                  </a:lnTo>
                  <a:lnTo>
                    <a:pt x="0" y="28517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pPr defTabSz="938814"/>
              <a:endParaRPr sz="184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6243260" y="2165841"/>
              <a:ext cx="295910" cy="28575"/>
            </a:xfrm>
            <a:custGeom>
              <a:avLst/>
              <a:gdLst/>
              <a:ahLst/>
              <a:cxnLst/>
              <a:rect l="l" t="t" r="r" b="b"/>
              <a:pathLst>
                <a:path w="295909" h="28575">
                  <a:moveTo>
                    <a:pt x="0" y="0"/>
                  </a:moveTo>
                  <a:lnTo>
                    <a:pt x="0" y="28517"/>
                  </a:lnTo>
                </a:path>
                <a:path w="295909" h="28575">
                  <a:moveTo>
                    <a:pt x="95275" y="0"/>
                  </a:moveTo>
                  <a:lnTo>
                    <a:pt x="95275" y="28517"/>
                  </a:lnTo>
                </a:path>
                <a:path w="295909" h="28575">
                  <a:moveTo>
                    <a:pt x="190550" y="0"/>
                  </a:moveTo>
                  <a:lnTo>
                    <a:pt x="190550" y="28517"/>
                  </a:lnTo>
                </a:path>
                <a:path w="295909" h="28575">
                  <a:moveTo>
                    <a:pt x="295354" y="0"/>
                  </a:moveTo>
                  <a:lnTo>
                    <a:pt x="295354" y="28517"/>
                  </a:lnTo>
                </a:path>
              </a:pathLst>
            </a:custGeom>
            <a:ln w="2220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pPr defTabSz="938814"/>
              <a:endParaRPr sz="184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6622775" y="2165841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22225" h="28575">
                  <a:moveTo>
                    <a:pt x="0" y="28517"/>
                  </a:moveTo>
                  <a:lnTo>
                    <a:pt x="22230" y="28517"/>
                  </a:lnTo>
                  <a:lnTo>
                    <a:pt x="22230" y="0"/>
                  </a:lnTo>
                  <a:lnTo>
                    <a:pt x="0" y="0"/>
                  </a:lnTo>
                  <a:lnTo>
                    <a:pt x="0" y="28517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pPr defTabSz="938814"/>
              <a:endParaRPr sz="184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6738693" y="2165841"/>
              <a:ext cx="295910" cy="28575"/>
            </a:xfrm>
            <a:custGeom>
              <a:avLst/>
              <a:gdLst/>
              <a:ahLst/>
              <a:cxnLst/>
              <a:rect l="l" t="t" r="r" b="b"/>
              <a:pathLst>
                <a:path w="295909" h="28575">
                  <a:moveTo>
                    <a:pt x="0" y="0"/>
                  </a:moveTo>
                  <a:lnTo>
                    <a:pt x="0" y="28517"/>
                  </a:lnTo>
                </a:path>
                <a:path w="295909" h="28575">
                  <a:moveTo>
                    <a:pt x="95275" y="0"/>
                  </a:moveTo>
                  <a:lnTo>
                    <a:pt x="95275" y="28517"/>
                  </a:lnTo>
                </a:path>
                <a:path w="295909" h="28575">
                  <a:moveTo>
                    <a:pt x="200078" y="0"/>
                  </a:moveTo>
                  <a:lnTo>
                    <a:pt x="200078" y="28517"/>
                  </a:lnTo>
                </a:path>
                <a:path w="295909" h="28575">
                  <a:moveTo>
                    <a:pt x="295354" y="0"/>
                  </a:moveTo>
                  <a:lnTo>
                    <a:pt x="295354" y="28517"/>
                  </a:lnTo>
                </a:path>
              </a:pathLst>
            </a:custGeom>
            <a:ln w="2220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pPr defTabSz="938814"/>
              <a:endParaRPr sz="184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7118207" y="2165841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22225" h="28575">
                  <a:moveTo>
                    <a:pt x="0" y="28517"/>
                  </a:moveTo>
                  <a:lnTo>
                    <a:pt x="22230" y="28517"/>
                  </a:lnTo>
                  <a:lnTo>
                    <a:pt x="22230" y="0"/>
                  </a:lnTo>
                  <a:lnTo>
                    <a:pt x="0" y="0"/>
                  </a:lnTo>
                  <a:lnTo>
                    <a:pt x="0" y="28517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pPr defTabSz="938814"/>
              <a:endParaRPr sz="184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7234126" y="2165841"/>
              <a:ext cx="295910" cy="28575"/>
            </a:xfrm>
            <a:custGeom>
              <a:avLst/>
              <a:gdLst/>
              <a:ahLst/>
              <a:cxnLst/>
              <a:rect l="l" t="t" r="r" b="b"/>
              <a:pathLst>
                <a:path w="295909" h="28575">
                  <a:moveTo>
                    <a:pt x="0" y="0"/>
                  </a:moveTo>
                  <a:lnTo>
                    <a:pt x="0" y="28517"/>
                  </a:lnTo>
                </a:path>
                <a:path w="295909" h="28575">
                  <a:moveTo>
                    <a:pt x="95275" y="0"/>
                  </a:moveTo>
                  <a:lnTo>
                    <a:pt x="95275" y="28517"/>
                  </a:lnTo>
                </a:path>
                <a:path w="295909" h="28575">
                  <a:moveTo>
                    <a:pt x="200078" y="0"/>
                  </a:moveTo>
                  <a:lnTo>
                    <a:pt x="200078" y="28517"/>
                  </a:lnTo>
                </a:path>
                <a:path w="295909" h="28575">
                  <a:moveTo>
                    <a:pt x="295354" y="0"/>
                  </a:moveTo>
                  <a:lnTo>
                    <a:pt x="295354" y="28517"/>
                  </a:lnTo>
                </a:path>
              </a:pathLst>
            </a:custGeom>
            <a:ln w="2220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pPr defTabSz="938814"/>
              <a:endParaRPr sz="184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7623167" y="2165841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22225" h="28575">
                  <a:moveTo>
                    <a:pt x="0" y="28517"/>
                  </a:moveTo>
                  <a:lnTo>
                    <a:pt x="22230" y="28517"/>
                  </a:lnTo>
                  <a:lnTo>
                    <a:pt x="22230" y="0"/>
                  </a:lnTo>
                  <a:lnTo>
                    <a:pt x="0" y="0"/>
                  </a:lnTo>
                  <a:lnTo>
                    <a:pt x="0" y="28517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pPr defTabSz="938814"/>
              <a:endParaRPr sz="184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7729558" y="2165841"/>
              <a:ext cx="295910" cy="28575"/>
            </a:xfrm>
            <a:custGeom>
              <a:avLst/>
              <a:gdLst/>
              <a:ahLst/>
              <a:cxnLst/>
              <a:rect l="l" t="t" r="r" b="b"/>
              <a:pathLst>
                <a:path w="295909" h="28575">
                  <a:moveTo>
                    <a:pt x="0" y="0"/>
                  </a:moveTo>
                  <a:lnTo>
                    <a:pt x="0" y="28517"/>
                  </a:lnTo>
                </a:path>
                <a:path w="295909" h="28575">
                  <a:moveTo>
                    <a:pt x="95275" y="0"/>
                  </a:moveTo>
                  <a:lnTo>
                    <a:pt x="95275" y="28517"/>
                  </a:lnTo>
                </a:path>
                <a:path w="295909" h="28575">
                  <a:moveTo>
                    <a:pt x="200078" y="0"/>
                  </a:moveTo>
                  <a:lnTo>
                    <a:pt x="200078" y="28517"/>
                  </a:lnTo>
                </a:path>
                <a:path w="295909" h="28575">
                  <a:moveTo>
                    <a:pt x="295354" y="0"/>
                  </a:moveTo>
                  <a:lnTo>
                    <a:pt x="295354" y="28517"/>
                  </a:lnTo>
                </a:path>
              </a:pathLst>
            </a:custGeom>
            <a:ln w="2220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pPr defTabSz="938814"/>
              <a:endParaRPr sz="184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8118600" y="2165841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22225" h="28575">
                  <a:moveTo>
                    <a:pt x="0" y="28517"/>
                  </a:moveTo>
                  <a:lnTo>
                    <a:pt x="22230" y="28517"/>
                  </a:lnTo>
                  <a:lnTo>
                    <a:pt x="22230" y="0"/>
                  </a:lnTo>
                  <a:lnTo>
                    <a:pt x="0" y="0"/>
                  </a:lnTo>
                  <a:lnTo>
                    <a:pt x="0" y="28517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pPr defTabSz="938814"/>
              <a:endParaRPr sz="184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8224991" y="2165841"/>
              <a:ext cx="295910" cy="28575"/>
            </a:xfrm>
            <a:custGeom>
              <a:avLst/>
              <a:gdLst/>
              <a:ahLst/>
              <a:cxnLst/>
              <a:rect l="l" t="t" r="r" b="b"/>
              <a:pathLst>
                <a:path w="295909" h="28575">
                  <a:moveTo>
                    <a:pt x="0" y="0"/>
                  </a:moveTo>
                  <a:lnTo>
                    <a:pt x="0" y="28517"/>
                  </a:lnTo>
                </a:path>
                <a:path w="295909" h="28575">
                  <a:moveTo>
                    <a:pt x="95275" y="0"/>
                  </a:moveTo>
                  <a:lnTo>
                    <a:pt x="95275" y="28517"/>
                  </a:lnTo>
                </a:path>
                <a:path w="295909" h="28575">
                  <a:moveTo>
                    <a:pt x="200078" y="0"/>
                  </a:moveTo>
                  <a:lnTo>
                    <a:pt x="200078" y="28517"/>
                  </a:lnTo>
                </a:path>
                <a:path w="295909" h="28575">
                  <a:moveTo>
                    <a:pt x="295354" y="0"/>
                  </a:moveTo>
                  <a:lnTo>
                    <a:pt x="295354" y="28517"/>
                  </a:lnTo>
                </a:path>
              </a:pathLst>
            </a:custGeom>
            <a:ln w="2220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pPr defTabSz="938814"/>
              <a:endParaRPr sz="184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8614032" y="2165841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22225" h="28575">
                  <a:moveTo>
                    <a:pt x="0" y="28517"/>
                  </a:moveTo>
                  <a:lnTo>
                    <a:pt x="22230" y="28517"/>
                  </a:lnTo>
                  <a:lnTo>
                    <a:pt x="22230" y="0"/>
                  </a:lnTo>
                  <a:lnTo>
                    <a:pt x="0" y="0"/>
                  </a:lnTo>
                  <a:lnTo>
                    <a:pt x="0" y="28517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pPr defTabSz="938814"/>
              <a:endParaRPr sz="184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8720423" y="2165841"/>
              <a:ext cx="295910" cy="28575"/>
            </a:xfrm>
            <a:custGeom>
              <a:avLst/>
              <a:gdLst/>
              <a:ahLst/>
              <a:cxnLst/>
              <a:rect l="l" t="t" r="r" b="b"/>
              <a:pathLst>
                <a:path w="295909" h="28575">
                  <a:moveTo>
                    <a:pt x="0" y="0"/>
                  </a:moveTo>
                  <a:lnTo>
                    <a:pt x="0" y="28517"/>
                  </a:lnTo>
                </a:path>
                <a:path w="295909" h="28575">
                  <a:moveTo>
                    <a:pt x="104803" y="0"/>
                  </a:moveTo>
                  <a:lnTo>
                    <a:pt x="104803" y="28517"/>
                  </a:lnTo>
                </a:path>
                <a:path w="295909" h="28575">
                  <a:moveTo>
                    <a:pt x="200078" y="0"/>
                  </a:moveTo>
                  <a:lnTo>
                    <a:pt x="200078" y="28517"/>
                  </a:lnTo>
                </a:path>
                <a:path w="295909" h="28575">
                  <a:moveTo>
                    <a:pt x="295354" y="0"/>
                  </a:moveTo>
                  <a:lnTo>
                    <a:pt x="295354" y="28517"/>
                  </a:lnTo>
                </a:path>
              </a:pathLst>
            </a:custGeom>
            <a:ln w="2220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pPr defTabSz="938814"/>
              <a:endParaRPr sz="184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9109465" y="2165841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22225" h="28575">
                  <a:moveTo>
                    <a:pt x="0" y="28517"/>
                  </a:moveTo>
                  <a:lnTo>
                    <a:pt x="22230" y="28517"/>
                  </a:lnTo>
                  <a:lnTo>
                    <a:pt x="22230" y="0"/>
                  </a:lnTo>
                  <a:lnTo>
                    <a:pt x="0" y="0"/>
                  </a:lnTo>
                  <a:lnTo>
                    <a:pt x="0" y="28517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pPr defTabSz="938814"/>
              <a:endParaRPr sz="184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9215856" y="2165841"/>
              <a:ext cx="305435" cy="28575"/>
            </a:xfrm>
            <a:custGeom>
              <a:avLst/>
              <a:gdLst/>
              <a:ahLst/>
              <a:cxnLst/>
              <a:rect l="l" t="t" r="r" b="b"/>
              <a:pathLst>
                <a:path w="305434" h="28575">
                  <a:moveTo>
                    <a:pt x="0" y="0"/>
                  </a:moveTo>
                  <a:lnTo>
                    <a:pt x="0" y="28517"/>
                  </a:lnTo>
                </a:path>
                <a:path w="305434" h="28575">
                  <a:moveTo>
                    <a:pt x="104803" y="0"/>
                  </a:moveTo>
                  <a:lnTo>
                    <a:pt x="104803" y="28517"/>
                  </a:lnTo>
                </a:path>
                <a:path w="305434" h="28575">
                  <a:moveTo>
                    <a:pt x="200078" y="0"/>
                  </a:moveTo>
                  <a:lnTo>
                    <a:pt x="200078" y="28517"/>
                  </a:lnTo>
                </a:path>
                <a:path w="305434" h="28575">
                  <a:moveTo>
                    <a:pt x="304881" y="0"/>
                  </a:moveTo>
                  <a:lnTo>
                    <a:pt x="304881" y="28517"/>
                  </a:lnTo>
                </a:path>
              </a:pathLst>
            </a:custGeom>
            <a:ln w="2220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pPr defTabSz="938814"/>
              <a:endParaRPr sz="184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9604897" y="2165841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22225" h="28575">
                  <a:moveTo>
                    <a:pt x="0" y="28517"/>
                  </a:moveTo>
                  <a:lnTo>
                    <a:pt x="22230" y="28517"/>
                  </a:lnTo>
                  <a:lnTo>
                    <a:pt x="22230" y="0"/>
                  </a:lnTo>
                  <a:lnTo>
                    <a:pt x="0" y="0"/>
                  </a:lnTo>
                  <a:lnTo>
                    <a:pt x="0" y="28517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pPr defTabSz="938814"/>
              <a:endParaRPr sz="184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9711289" y="2165841"/>
              <a:ext cx="305435" cy="28575"/>
            </a:xfrm>
            <a:custGeom>
              <a:avLst/>
              <a:gdLst/>
              <a:ahLst/>
              <a:cxnLst/>
              <a:rect l="l" t="t" r="r" b="b"/>
              <a:pathLst>
                <a:path w="305434" h="28575">
                  <a:moveTo>
                    <a:pt x="0" y="0"/>
                  </a:moveTo>
                  <a:lnTo>
                    <a:pt x="0" y="28517"/>
                  </a:lnTo>
                </a:path>
                <a:path w="305434" h="28575">
                  <a:moveTo>
                    <a:pt x="104803" y="0"/>
                  </a:moveTo>
                  <a:lnTo>
                    <a:pt x="104803" y="28517"/>
                  </a:lnTo>
                </a:path>
                <a:path w="305434" h="28575">
                  <a:moveTo>
                    <a:pt x="200078" y="0"/>
                  </a:moveTo>
                  <a:lnTo>
                    <a:pt x="200078" y="28517"/>
                  </a:lnTo>
                </a:path>
                <a:path w="305434" h="28575">
                  <a:moveTo>
                    <a:pt x="304881" y="0"/>
                  </a:moveTo>
                  <a:lnTo>
                    <a:pt x="304881" y="28517"/>
                  </a:lnTo>
                </a:path>
              </a:pathLst>
            </a:custGeom>
            <a:ln w="2220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pPr defTabSz="938814"/>
              <a:endParaRPr sz="184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10100330" y="2165841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22225" h="28575">
                  <a:moveTo>
                    <a:pt x="0" y="28517"/>
                  </a:moveTo>
                  <a:lnTo>
                    <a:pt x="22230" y="28517"/>
                  </a:lnTo>
                  <a:lnTo>
                    <a:pt x="22230" y="0"/>
                  </a:lnTo>
                  <a:lnTo>
                    <a:pt x="0" y="0"/>
                  </a:lnTo>
                  <a:lnTo>
                    <a:pt x="0" y="28517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pPr defTabSz="938814"/>
              <a:endParaRPr sz="184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10216248" y="2165841"/>
              <a:ext cx="295910" cy="28575"/>
            </a:xfrm>
            <a:custGeom>
              <a:avLst/>
              <a:gdLst/>
              <a:ahLst/>
              <a:cxnLst/>
              <a:rect l="l" t="t" r="r" b="b"/>
              <a:pathLst>
                <a:path w="295909" h="28575">
                  <a:moveTo>
                    <a:pt x="0" y="0"/>
                  </a:moveTo>
                  <a:lnTo>
                    <a:pt x="0" y="28517"/>
                  </a:lnTo>
                </a:path>
                <a:path w="295909" h="28575">
                  <a:moveTo>
                    <a:pt x="95275" y="0"/>
                  </a:moveTo>
                  <a:lnTo>
                    <a:pt x="95275" y="28517"/>
                  </a:lnTo>
                </a:path>
                <a:path w="295909" h="28575">
                  <a:moveTo>
                    <a:pt x="190550" y="0"/>
                  </a:moveTo>
                  <a:lnTo>
                    <a:pt x="190550" y="28517"/>
                  </a:lnTo>
                </a:path>
                <a:path w="295909" h="28575">
                  <a:moveTo>
                    <a:pt x="295354" y="0"/>
                  </a:moveTo>
                  <a:lnTo>
                    <a:pt x="295354" y="28517"/>
                  </a:lnTo>
                </a:path>
              </a:pathLst>
            </a:custGeom>
            <a:ln w="2220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pPr defTabSz="938814"/>
              <a:endParaRPr sz="184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10595762" y="2165841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22225" h="28575">
                  <a:moveTo>
                    <a:pt x="0" y="28517"/>
                  </a:moveTo>
                  <a:lnTo>
                    <a:pt x="22230" y="28517"/>
                  </a:lnTo>
                  <a:lnTo>
                    <a:pt x="22230" y="0"/>
                  </a:lnTo>
                  <a:lnTo>
                    <a:pt x="0" y="0"/>
                  </a:lnTo>
                  <a:lnTo>
                    <a:pt x="0" y="28517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pPr defTabSz="938814"/>
              <a:endParaRPr sz="184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0711681" y="2165841"/>
              <a:ext cx="295910" cy="28575"/>
            </a:xfrm>
            <a:custGeom>
              <a:avLst/>
              <a:gdLst/>
              <a:ahLst/>
              <a:cxnLst/>
              <a:rect l="l" t="t" r="r" b="b"/>
              <a:pathLst>
                <a:path w="295909" h="28575">
                  <a:moveTo>
                    <a:pt x="0" y="0"/>
                  </a:moveTo>
                  <a:lnTo>
                    <a:pt x="0" y="28517"/>
                  </a:lnTo>
                </a:path>
                <a:path w="295909" h="28575">
                  <a:moveTo>
                    <a:pt x="95275" y="0"/>
                  </a:moveTo>
                  <a:lnTo>
                    <a:pt x="95275" y="28517"/>
                  </a:lnTo>
                </a:path>
                <a:path w="295909" h="28575">
                  <a:moveTo>
                    <a:pt x="200078" y="0"/>
                  </a:moveTo>
                  <a:lnTo>
                    <a:pt x="200078" y="28517"/>
                  </a:lnTo>
                </a:path>
                <a:path w="295909" h="28575">
                  <a:moveTo>
                    <a:pt x="295354" y="0"/>
                  </a:moveTo>
                  <a:lnTo>
                    <a:pt x="295354" y="28517"/>
                  </a:lnTo>
                </a:path>
              </a:pathLst>
            </a:custGeom>
            <a:ln w="2220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pPr defTabSz="938814"/>
              <a:endParaRPr sz="184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1091195" y="2165841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22225" h="28575">
                  <a:moveTo>
                    <a:pt x="0" y="28517"/>
                  </a:moveTo>
                  <a:lnTo>
                    <a:pt x="22230" y="28517"/>
                  </a:lnTo>
                  <a:lnTo>
                    <a:pt x="22230" y="0"/>
                  </a:lnTo>
                  <a:lnTo>
                    <a:pt x="0" y="0"/>
                  </a:lnTo>
                  <a:lnTo>
                    <a:pt x="0" y="28517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pPr defTabSz="938814"/>
              <a:endParaRPr sz="184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1207113" y="2165841"/>
              <a:ext cx="295910" cy="28575"/>
            </a:xfrm>
            <a:custGeom>
              <a:avLst/>
              <a:gdLst/>
              <a:ahLst/>
              <a:cxnLst/>
              <a:rect l="l" t="t" r="r" b="b"/>
              <a:pathLst>
                <a:path w="295909" h="28575">
                  <a:moveTo>
                    <a:pt x="0" y="0"/>
                  </a:moveTo>
                  <a:lnTo>
                    <a:pt x="0" y="28517"/>
                  </a:lnTo>
                </a:path>
                <a:path w="295909" h="28575">
                  <a:moveTo>
                    <a:pt x="95275" y="0"/>
                  </a:moveTo>
                  <a:lnTo>
                    <a:pt x="95275" y="28517"/>
                  </a:lnTo>
                </a:path>
                <a:path w="295909" h="28575">
                  <a:moveTo>
                    <a:pt x="200078" y="0"/>
                  </a:moveTo>
                  <a:lnTo>
                    <a:pt x="200078" y="28517"/>
                  </a:lnTo>
                </a:path>
                <a:path w="295909" h="28575">
                  <a:moveTo>
                    <a:pt x="295354" y="0"/>
                  </a:moveTo>
                  <a:lnTo>
                    <a:pt x="295354" y="28517"/>
                  </a:lnTo>
                </a:path>
              </a:pathLst>
            </a:custGeom>
            <a:ln w="2220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pPr defTabSz="938814"/>
              <a:endParaRPr sz="184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1596156" y="2165841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22225" h="28575">
                  <a:moveTo>
                    <a:pt x="0" y="28517"/>
                  </a:moveTo>
                  <a:lnTo>
                    <a:pt x="22230" y="28517"/>
                  </a:lnTo>
                  <a:lnTo>
                    <a:pt x="22230" y="0"/>
                  </a:lnTo>
                  <a:lnTo>
                    <a:pt x="0" y="0"/>
                  </a:lnTo>
                  <a:lnTo>
                    <a:pt x="0" y="28517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pPr defTabSz="938814"/>
              <a:endParaRPr sz="184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5147545" y="2194358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8022"/>
                  </a:lnTo>
                </a:path>
              </a:pathLst>
            </a:custGeom>
            <a:ln w="2223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pPr defTabSz="938814"/>
              <a:endParaRPr sz="184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5631853" y="2194369"/>
              <a:ext cx="5986780" cy="38100"/>
            </a:xfrm>
            <a:custGeom>
              <a:avLst/>
              <a:gdLst/>
              <a:ahLst/>
              <a:cxnLst/>
              <a:rect l="l" t="t" r="r" b="b"/>
              <a:pathLst>
                <a:path w="5986780" h="38100">
                  <a:moveTo>
                    <a:pt x="22237" y="0"/>
                  </a:moveTo>
                  <a:lnTo>
                    <a:pt x="0" y="0"/>
                  </a:lnTo>
                  <a:lnTo>
                    <a:pt x="0" y="38023"/>
                  </a:lnTo>
                  <a:lnTo>
                    <a:pt x="22237" y="38023"/>
                  </a:lnTo>
                  <a:lnTo>
                    <a:pt x="22237" y="0"/>
                  </a:lnTo>
                  <a:close/>
                </a:path>
                <a:path w="5986780" h="38100">
                  <a:moveTo>
                    <a:pt x="517715" y="0"/>
                  </a:moveTo>
                  <a:lnTo>
                    <a:pt x="495477" y="0"/>
                  </a:lnTo>
                  <a:lnTo>
                    <a:pt x="495477" y="38023"/>
                  </a:lnTo>
                  <a:lnTo>
                    <a:pt x="517715" y="38023"/>
                  </a:lnTo>
                  <a:lnTo>
                    <a:pt x="517715" y="0"/>
                  </a:lnTo>
                  <a:close/>
                </a:path>
                <a:path w="5986780" h="38100">
                  <a:moveTo>
                    <a:pt x="1013142" y="0"/>
                  </a:moveTo>
                  <a:lnTo>
                    <a:pt x="990917" y="0"/>
                  </a:lnTo>
                  <a:lnTo>
                    <a:pt x="990917" y="38023"/>
                  </a:lnTo>
                  <a:lnTo>
                    <a:pt x="1013142" y="38023"/>
                  </a:lnTo>
                  <a:lnTo>
                    <a:pt x="1013142" y="0"/>
                  </a:lnTo>
                  <a:close/>
                </a:path>
                <a:path w="5986780" h="38100">
                  <a:moveTo>
                    <a:pt x="1508582" y="0"/>
                  </a:moveTo>
                  <a:lnTo>
                    <a:pt x="1486344" y="0"/>
                  </a:lnTo>
                  <a:lnTo>
                    <a:pt x="1486344" y="38023"/>
                  </a:lnTo>
                  <a:lnTo>
                    <a:pt x="1508582" y="38023"/>
                  </a:lnTo>
                  <a:lnTo>
                    <a:pt x="1508582" y="0"/>
                  </a:lnTo>
                  <a:close/>
                </a:path>
                <a:path w="5986780" h="38100">
                  <a:moveTo>
                    <a:pt x="2013534" y="0"/>
                  </a:moveTo>
                  <a:lnTo>
                    <a:pt x="1991309" y="0"/>
                  </a:lnTo>
                  <a:lnTo>
                    <a:pt x="1991309" y="38023"/>
                  </a:lnTo>
                  <a:lnTo>
                    <a:pt x="2013534" y="38023"/>
                  </a:lnTo>
                  <a:lnTo>
                    <a:pt x="2013534" y="0"/>
                  </a:lnTo>
                  <a:close/>
                </a:path>
                <a:path w="5986780" h="38100">
                  <a:moveTo>
                    <a:pt x="2508974" y="0"/>
                  </a:moveTo>
                  <a:lnTo>
                    <a:pt x="2486736" y="0"/>
                  </a:lnTo>
                  <a:lnTo>
                    <a:pt x="2486736" y="38023"/>
                  </a:lnTo>
                  <a:lnTo>
                    <a:pt x="2508974" y="38023"/>
                  </a:lnTo>
                  <a:lnTo>
                    <a:pt x="2508974" y="0"/>
                  </a:lnTo>
                  <a:close/>
                </a:path>
                <a:path w="5986780" h="38100">
                  <a:moveTo>
                    <a:pt x="3004401" y="0"/>
                  </a:moveTo>
                  <a:lnTo>
                    <a:pt x="2982176" y="0"/>
                  </a:lnTo>
                  <a:lnTo>
                    <a:pt x="2982176" y="38023"/>
                  </a:lnTo>
                  <a:lnTo>
                    <a:pt x="3004401" y="38023"/>
                  </a:lnTo>
                  <a:lnTo>
                    <a:pt x="3004401" y="0"/>
                  </a:lnTo>
                  <a:close/>
                </a:path>
                <a:path w="5986780" h="38100">
                  <a:moveTo>
                    <a:pt x="3499840" y="0"/>
                  </a:moveTo>
                  <a:lnTo>
                    <a:pt x="3477603" y="0"/>
                  </a:lnTo>
                  <a:lnTo>
                    <a:pt x="3477603" y="38023"/>
                  </a:lnTo>
                  <a:lnTo>
                    <a:pt x="3499840" y="38023"/>
                  </a:lnTo>
                  <a:lnTo>
                    <a:pt x="3499840" y="0"/>
                  </a:lnTo>
                  <a:close/>
                </a:path>
                <a:path w="5986780" h="38100">
                  <a:moveTo>
                    <a:pt x="3995267" y="0"/>
                  </a:moveTo>
                  <a:lnTo>
                    <a:pt x="3973042" y="0"/>
                  </a:lnTo>
                  <a:lnTo>
                    <a:pt x="3973042" y="38023"/>
                  </a:lnTo>
                  <a:lnTo>
                    <a:pt x="3995267" y="38023"/>
                  </a:lnTo>
                  <a:lnTo>
                    <a:pt x="3995267" y="0"/>
                  </a:lnTo>
                  <a:close/>
                </a:path>
                <a:path w="5986780" h="38100">
                  <a:moveTo>
                    <a:pt x="4490707" y="0"/>
                  </a:moveTo>
                  <a:lnTo>
                    <a:pt x="4468469" y="0"/>
                  </a:lnTo>
                  <a:lnTo>
                    <a:pt x="4468469" y="38023"/>
                  </a:lnTo>
                  <a:lnTo>
                    <a:pt x="4490707" y="38023"/>
                  </a:lnTo>
                  <a:lnTo>
                    <a:pt x="4490707" y="0"/>
                  </a:lnTo>
                  <a:close/>
                </a:path>
                <a:path w="5986780" h="38100">
                  <a:moveTo>
                    <a:pt x="4986134" y="0"/>
                  </a:moveTo>
                  <a:lnTo>
                    <a:pt x="4963909" y="0"/>
                  </a:lnTo>
                  <a:lnTo>
                    <a:pt x="4963909" y="38023"/>
                  </a:lnTo>
                  <a:lnTo>
                    <a:pt x="4986134" y="38023"/>
                  </a:lnTo>
                  <a:lnTo>
                    <a:pt x="4986134" y="0"/>
                  </a:lnTo>
                  <a:close/>
                </a:path>
                <a:path w="5986780" h="38100">
                  <a:moveTo>
                    <a:pt x="5481561" y="0"/>
                  </a:moveTo>
                  <a:lnTo>
                    <a:pt x="5459336" y="0"/>
                  </a:lnTo>
                  <a:lnTo>
                    <a:pt x="5459336" y="38023"/>
                  </a:lnTo>
                  <a:lnTo>
                    <a:pt x="5481561" y="38023"/>
                  </a:lnTo>
                  <a:lnTo>
                    <a:pt x="5481561" y="0"/>
                  </a:lnTo>
                  <a:close/>
                </a:path>
                <a:path w="5986780" h="38100">
                  <a:moveTo>
                    <a:pt x="5986526" y="0"/>
                  </a:moveTo>
                  <a:lnTo>
                    <a:pt x="5964301" y="0"/>
                  </a:lnTo>
                  <a:lnTo>
                    <a:pt x="5964301" y="38023"/>
                  </a:lnTo>
                  <a:lnTo>
                    <a:pt x="5986526" y="38023"/>
                  </a:lnTo>
                  <a:lnTo>
                    <a:pt x="598652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pPr defTabSz="938814"/>
              <a:endParaRPr sz="1848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09552" y="1357858"/>
              <a:ext cx="371574" cy="67490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90654" y="825571"/>
              <a:ext cx="5078231" cy="122620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11799" y="1662040"/>
              <a:ext cx="161968" cy="11406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1154702" y="1557489"/>
              <a:ext cx="362585" cy="389890"/>
            </a:xfrm>
            <a:custGeom>
              <a:avLst/>
              <a:gdLst/>
              <a:ahLst/>
              <a:cxnLst/>
              <a:rect l="l" t="t" r="r" b="b"/>
              <a:pathLst>
                <a:path w="362584" h="389889">
                  <a:moveTo>
                    <a:pt x="66700" y="18999"/>
                  </a:moveTo>
                  <a:lnTo>
                    <a:pt x="65189" y="11607"/>
                  </a:lnTo>
                  <a:lnTo>
                    <a:pt x="61099" y="5562"/>
                  </a:lnTo>
                  <a:lnTo>
                    <a:pt x="55041" y="1485"/>
                  </a:lnTo>
                  <a:lnTo>
                    <a:pt x="47637" y="0"/>
                  </a:lnTo>
                  <a:lnTo>
                    <a:pt x="40246" y="1485"/>
                  </a:lnTo>
                  <a:lnTo>
                    <a:pt x="34188" y="5562"/>
                  </a:lnTo>
                  <a:lnTo>
                    <a:pt x="30086" y="11607"/>
                  </a:lnTo>
                  <a:lnTo>
                    <a:pt x="29756" y="13220"/>
                  </a:lnTo>
                  <a:lnTo>
                    <a:pt x="26454" y="10998"/>
                  </a:lnTo>
                  <a:lnTo>
                    <a:pt x="19062" y="9499"/>
                  </a:lnTo>
                  <a:lnTo>
                    <a:pt x="11658" y="10998"/>
                  </a:lnTo>
                  <a:lnTo>
                    <a:pt x="5600" y="15062"/>
                  </a:lnTo>
                  <a:lnTo>
                    <a:pt x="1511" y="21107"/>
                  </a:lnTo>
                  <a:lnTo>
                    <a:pt x="0" y="28511"/>
                  </a:lnTo>
                  <a:lnTo>
                    <a:pt x="1511" y="35915"/>
                  </a:lnTo>
                  <a:lnTo>
                    <a:pt x="5600" y="41960"/>
                  </a:lnTo>
                  <a:lnTo>
                    <a:pt x="11658" y="46024"/>
                  </a:lnTo>
                  <a:lnTo>
                    <a:pt x="19062" y="47523"/>
                  </a:lnTo>
                  <a:lnTo>
                    <a:pt x="26454" y="46024"/>
                  </a:lnTo>
                  <a:lnTo>
                    <a:pt x="32512" y="41960"/>
                  </a:lnTo>
                  <a:lnTo>
                    <a:pt x="36614" y="35915"/>
                  </a:lnTo>
                  <a:lnTo>
                    <a:pt x="36931" y="34302"/>
                  </a:lnTo>
                  <a:lnTo>
                    <a:pt x="40246" y="36525"/>
                  </a:lnTo>
                  <a:lnTo>
                    <a:pt x="47637" y="38011"/>
                  </a:lnTo>
                  <a:lnTo>
                    <a:pt x="55041" y="36525"/>
                  </a:lnTo>
                  <a:lnTo>
                    <a:pt x="61099" y="32448"/>
                  </a:lnTo>
                  <a:lnTo>
                    <a:pt x="65189" y="26403"/>
                  </a:lnTo>
                  <a:lnTo>
                    <a:pt x="66700" y="18999"/>
                  </a:lnTo>
                  <a:close/>
                </a:path>
                <a:path w="362584" h="389889">
                  <a:moveTo>
                    <a:pt x="95275" y="76034"/>
                  </a:moveTo>
                  <a:lnTo>
                    <a:pt x="93776" y="68643"/>
                  </a:lnTo>
                  <a:lnTo>
                    <a:pt x="89687" y="62598"/>
                  </a:lnTo>
                  <a:lnTo>
                    <a:pt x="83629" y="58521"/>
                  </a:lnTo>
                  <a:lnTo>
                    <a:pt x="76225" y="57023"/>
                  </a:lnTo>
                  <a:lnTo>
                    <a:pt x="68821" y="58521"/>
                  </a:lnTo>
                  <a:lnTo>
                    <a:pt x="62763" y="62598"/>
                  </a:lnTo>
                  <a:lnTo>
                    <a:pt x="58674" y="68643"/>
                  </a:lnTo>
                  <a:lnTo>
                    <a:pt x="57175" y="76034"/>
                  </a:lnTo>
                  <a:lnTo>
                    <a:pt x="58674" y="83439"/>
                  </a:lnTo>
                  <a:lnTo>
                    <a:pt x="62763" y="89484"/>
                  </a:lnTo>
                  <a:lnTo>
                    <a:pt x="68821" y="93560"/>
                  </a:lnTo>
                  <a:lnTo>
                    <a:pt x="76225" y="95046"/>
                  </a:lnTo>
                  <a:lnTo>
                    <a:pt x="83629" y="93560"/>
                  </a:lnTo>
                  <a:lnTo>
                    <a:pt x="89687" y="89484"/>
                  </a:lnTo>
                  <a:lnTo>
                    <a:pt x="93776" y="83439"/>
                  </a:lnTo>
                  <a:lnTo>
                    <a:pt x="95275" y="76034"/>
                  </a:lnTo>
                  <a:close/>
                </a:path>
                <a:path w="362584" h="389889">
                  <a:moveTo>
                    <a:pt x="114338" y="133070"/>
                  </a:moveTo>
                  <a:lnTo>
                    <a:pt x="112826" y="125666"/>
                  </a:lnTo>
                  <a:lnTo>
                    <a:pt x="108737" y="119634"/>
                  </a:lnTo>
                  <a:lnTo>
                    <a:pt x="102679" y="115557"/>
                  </a:lnTo>
                  <a:lnTo>
                    <a:pt x="95275" y="114058"/>
                  </a:lnTo>
                  <a:lnTo>
                    <a:pt x="87884" y="115557"/>
                  </a:lnTo>
                  <a:lnTo>
                    <a:pt x="81826" y="119634"/>
                  </a:lnTo>
                  <a:lnTo>
                    <a:pt x="77724" y="125666"/>
                  </a:lnTo>
                  <a:lnTo>
                    <a:pt x="76225" y="133070"/>
                  </a:lnTo>
                  <a:lnTo>
                    <a:pt x="77724" y="140474"/>
                  </a:lnTo>
                  <a:lnTo>
                    <a:pt x="81826" y="146519"/>
                  </a:lnTo>
                  <a:lnTo>
                    <a:pt x="87884" y="150596"/>
                  </a:lnTo>
                  <a:lnTo>
                    <a:pt x="95275" y="152082"/>
                  </a:lnTo>
                  <a:lnTo>
                    <a:pt x="102679" y="150596"/>
                  </a:lnTo>
                  <a:lnTo>
                    <a:pt x="108737" y="146519"/>
                  </a:lnTo>
                  <a:lnTo>
                    <a:pt x="112826" y="140474"/>
                  </a:lnTo>
                  <a:lnTo>
                    <a:pt x="114338" y="133070"/>
                  </a:lnTo>
                  <a:close/>
                </a:path>
                <a:path w="362584" h="389889">
                  <a:moveTo>
                    <a:pt x="142913" y="171094"/>
                  </a:moveTo>
                  <a:lnTo>
                    <a:pt x="141414" y="163690"/>
                  </a:lnTo>
                  <a:lnTo>
                    <a:pt x="137325" y="157657"/>
                  </a:lnTo>
                  <a:lnTo>
                    <a:pt x="131267" y="153581"/>
                  </a:lnTo>
                  <a:lnTo>
                    <a:pt x="123863" y="152082"/>
                  </a:lnTo>
                  <a:lnTo>
                    <a:pt x="116459" y="153581"/>
                  </a:lnTo>
                  <a:lnTo>
                    <a:pt x="110401" y="157657"/>
                  </a:lnTo>
                  <a:lnTo>
                    <a:pt x="106311" y="163690"/>
                  </a:lnTo>
                  <a:lnTo>
                    <a:pt x="104813" y="171094"/>
                  </a:lnTo>
                  <a:lnTo>
                    <a:pt x="106311" y="178498"/>
                  </a:lnTo>
                  <a:lnTo>
                    <a:pt x="110401" y="184543"/>
                  </a:lnTo>
                  <a:lnTo>
                    <a:pt x="116459" y="188620"/>
                  </a:lnTo>
                  <a:lnTo>
                    <a:pt x="123863" y="190106"/>
                  </a:lnTo>
                  <a:lnTo>
                    <a:pt x="131267" y="188620"/>
                  </a:lnTo>
                  <a:lnTo>
                    <a:pt x="137325" y="184543"/>
                  </a:lnTo>
                  <a:lnTo>
                    <a:pt x="141414" y="178498"/>
                  </a:lnTo>
                  <a:lnTo>
                    <a:pt x="142913" y="171094"/>
                  </a:lnTo>
                  <a:close/>
                </a:path>
                <a:path w="362584" h="389889">
                  <a:moveTo>
                    <a:pt x="161975" y="218630"/>
                  </a:moveTo>
                  <a:lnTo>
                    <a:pt x="160464" y="211226"/>
                  </a:lnTo>
                  <a:lnTo>
                    <a:pt x="156375" y="205181"/>
                  </a:lnTo>
                  <a:lnTo>
                    <a:pt x="150317" y="201104"/>
                  </a:lnTo>
                  <a:lnTo>
                    <a:pt x="142913" y="199618"/>
                  </a:lnTo>
                  <a:lnTo>
                    <a:pt x="135521" y="201104"/>
                  </a:lnTo>
                  <a:lnTo>
                    <a:pt x="129463" y="205181"/>
                  </a:lnTo>
                  <a:lnTo>
                    <a:pt x="125361" y="211226"/>
                  </a:lnTo>
                  <a:lnTo>
                    <a:pt x="123863" y="218630"/>
                  </a:lnTo>
                  <a:lnTo>
                    <a:pt x="125361" y="226021"/>
                  </a:lnTo>
                  <a:lnTo>
                    <a:pt x="129463" y="232067"/>
                  </a:lnTo>
                  <a:lnTo>
                    <a:pt x="135521" y="236143"/>
                  </a:lnTo>
                  <a:lnTo>
                    <a:pt x="142913" y="237642"/>
                  </a:lnTo>
                  <a:lnTo>
                    <a:pt x="150317" y="236143"/>
                  </a:lnTo>
                  <a:lnTo>
                    <a:pt x="156375" y="232067"/>
                  </a:lnTo>
                  <a:lnTo>
                    <a:pt x="160464" y="226021"/>
                  </a:lnTo>
                  <a:lnTo>
                    <a:pt x="161975" y="218630"/>
                  </a:lnTo>
                  <a:close/>
                </a:path>
                <a:path w="362584" h="389889">
                  <a:moveTo>
                    <a:pt x="190550" y="285165"/>
                  </a:moveTo>
                  <a:lnTo>
                    <a:pt x="189052" y="277761"/>
                  </a:lnTo>
                  <a:lnTo>
                    <a:pt x="184962" y="271716"/>
                  </a:lnTo>
                  <a:lnTo>
                    <a:pt x="178904" y="267652"/>
                  </a:lnTo>
                  <a:lnTo>
                    <a:pt x="171500" y="266153"/>
                  </a:lnTo>
                  <a:lnTo>
                    <a:pt x="164096" y="267652"/>
                  </a:lnTo>
                  <a:lnTo>
                    <a:pt x="158038" y="271716"/>
                  </a:lnTo>
                  <a:lnTo>
                    <a:pt x="153949" y="277761"/>
                  </a:lnTo>
                  <a:lnTo>
                    <a:pt x="152450" y="285165"/>
                  </a:lnTo>
                  <a:lnTo>
                    <a:pt x="153949" y="292569"/>
                  </a:lnTo>
                  <a:lnTo>
                    <a:pt x="158038" y="298615"/>
                  </a:lnTo>
                  <a:lnTo>
                    <a:pt x="164096" y="302679"/>
                  </a:lnTo>
                  <a:lnTo>
                    <a:pt x="171500" y="304177"/>
                  </a:lnTo>
                  <a:lnTo>
                    <a:pt x="178904" y="302679"/>
                  </a:lnTo>
                  <a:lnTo>
                    <a:pt x="184962" y="298615"/>
                  </a:lnTo>
                  <a:lnTo>
                    <a:pt x="189052" y="292569"/>
                  </a:lnTo>
                  <a:lnTo>
                    <a:pt x="190550" y="285165"/>
                  </a:lnTo>
                  <a:close/>
                </a:path>
                <a:path w="362584" h="389889">
                  <a:moveTo>
                    <a:pt x="209613" y="218630"/>
                  </a:moveTo>
                  <a:lnTo>
                    <a:pt x="208102" y="211226"/>
                  </a:lnTo>
                  <a:lnTo>
                    <a:pt x="204012" y="205181"/>
                  </a:lnTo>
                  <a:lnTo>
                    <a:pt x="197954" y="201104"/>
                  </a:lnTo>
                  <a:lnTo>
                    <a:pt x="190550" y="199618"/>
                  </a:lnTo>
                  <a:lnTo>
                    <a:pt x="183159" y="201104"/>
                  </a:lnTo>
                  <a:lnTo>
                    <a:pt x="177101" y="205181"/>
                  </a:lnTo>
                  <a:lnTo>
                    <a:pt x="172999" y="211226"/>
                  </a:lnTo>
                  <a:lnTo>
                    <a:pt x="171500" y="218630"/>
                  </a:lnTo>
                  <a:lnTo>
                    <a:pt x="172999" y="226021"/>
                  </a:lnTo>
                  <a:lnTo>
                    <a:pt x="177101" y="232067"/>
                  </a:lnTo>
                  <a:lnTo>
                    <a:pt x="183159" y="236143"/>
                  </a:lnTo>
                  <a:lnTo>
                    <a:pt x="190550" y="237642"/>
                  </a:lnTo>
                  <a:lnTo>
                    <a:pt x="197954" y="236143"/>
                  </a:lnTo>
                  <a:lnTo>
                    <a:pt x="204012" y="232067"/>
                  </a:lnTo>
                  <a:lnTo>
                    <a:pt x="208102" y="226021"/>
                  </a:lnTo>
                  <a:lnTo>
                    <a:pt x="209613" y="218630"/>
                  </a:lnTo>
                  <a:close/>
                </a:path>
                <a:path w="362584" h="389889">
                  <a:moveTo>
                    <a:pt x="238188" y="294665"/>
                  </a:moveTo>
                  <a:lnTo>
                    <a:pt x="236689" y="287274"/>
                  </a:lnTo>
                  <a:lnTo>
                    <a:pt x="232600" y="281228"/>
                  </a:lnTo>
                  <a:lnTo>
                    <a:pt x="226542" y="277152"/>
                  </a:lnTo>
                  <a:lnTo>
                    <a:pt x="219138" y="275653"/>
                  </a:lnTo>
                  <a:lnTo>
                    <a:pt x="211734" y="277152"/>
                  </a:lnTo>
                  <a:lnTo>
                    <a:pt x="205676" y="281228"/>
                  </a:lnTo>
                  <a:lnTo>
                    <a:pt x="201587" y="287274"/>
                  </a:lnTo>
                  <a:lnTo>
                    <a:pt x="200088" y="294665"/>
                  </a:lnTo>
                  <a:lnTo>
                    <a:pt x="201587" y="302069"/>
                  </a:lnTo>
                  <a:lnTo>
                    <a:pt x="205676" y="308114"/>
                  </a:lnTo>
                  <a:lnTo>
                    <a:pt x="211734" y="312191"/>
                  </a:lnTo>
                  <a:lnTo>
                    <a:pt x="219138" y="313677"/>
                  </a:lnTo>
                  <a:lnTo>
                    <a:pt x="226542" y="312191"/>
                  </a:lnTo>
                  <a:lnTo>
                    <a:pt x="232600" y="308114"/>
                  </a:lnTo>
                  <a:lnTo>
                    <a:pt x="236689" y="302069"/>
                  </a:lnTo>
                  <a:lnTo>
                    <a:pt x="238188" y="294665"/>
                  </a:lnTo>
                  <a:close/>
                </a:path>
                <a:path w="362584" h="389889">
                  <a:moveTo>
                    <a:pt x="266776" y="370713"/>
                  </a:moveTo>
                  <a:lnTo>
                    <a:pt x="265277" y="363308"/>
                  </a:lnTo>
                  <a:lnTo>
                    <a:pt x="261175" y="357276"/>
                  </a:lnTo>
                  <a:lnTo>
                    <a:pt x="255117" y="353199"/>
                  </a:lnTo>
                  <a:lnTo>
                    <a:pt x="247726" y="351701"/>
                  </a:lnTo>
                  <a:lnTo>
                    <a:pt x="240322" y="353199"/>
                  </a:lnTo>
                  <a:lnTo>
                    <a:pt x="234264" y="357276"/>
                  </a:lnTo>
                  <a:lnTo>
                    <a:pt x="230174" y="363308"/>
                  </a:lnTo>
                  <a:lnTo>
                    <a:pt x="228663" y="370713"/>
                  </a:lnTo>
                  <a:lnTo>
                    <a:pt x="230174" y="378117"/>
                  </a:lnTo>
                  <a:lnTo>
                    <a:pt x="234264" y="384162"/>
                  </a:lnTo>
                  <a:lnTo>
                    <a:pt x="240322" y="388239"/>
                  </a:lnTo>
                  <a:lnTo>
                    <a:pt x="247726" y="389724"/>
                  </a:lnTo>
                  <a:lnTo>
                    <a:pt x="255117" y="388239"/>
                  </a:lnTo>
                  <a:lnTo>
                    <a:pt x="261175" y="384162"/>
                  </a:lnTo>
                  <a:lnTo>
                    <a:pt x="265277" y="378117"/>
                  </a:lnTo>
                  <a:lnTo>
                    <a:pt x="266776" y="370713"/>
                  </a:lnTo>
                  <a:close/>
                </a:path>
                <a:path w="362584" h="389889">
                  <a:moveTo>
                    <a:pt x="285826" y="275653"/>
                  </a:moveTo>
                  <a:lnTo>
                    <a:pt x="284327" y="268262"/>
                  </a:lnTo>
                  <a:lnTo>
                    <a:pt x="280238" y="262216"/>
                  </a:lnTo>
                  <a:lnTo>
                    <a:pt x="274180" y="258140"/>
                  </a:lnTo>
                  <a:lnTo>
                    <a:pt x="266776" y="256641"/>
                  </a:lnTo>
                  <a:lnTo>
                    <a:pt x="259372" y="258140"/>
                  </a:lnTo>
                  <a:lnTo>
                    <a:pt x="253314" y="262216"/>
                  </a:lnTo>
                  <a:lnTo>
                    <a:pt x="249224" y="268262"/>
                  </a:lnTo>
                  <a:lnTo>
                    <a:pt x="247726" y="275653"/>
                  </a:lnTo>
                  <a:lnTo>
                    <a:pt x="249224" y="283057"/>
                  </a:lnTo>
                  <a:lnTo>
                    <a:pt x="253314" y="289102"/>
                  </a:lnTo>
                  <a:lnTo>
                    <a:pt x="259372" y="293179"/>
                  </a:lnTo>
                  <a:lnTo>
                    <a:pt x="266776" y="294665"/>
                  </a:lnTo>
                  <a:lnTo>
                    <a:pt x="274180" y="293179"/>
                  </a:lnTo>
                  <a:lnTo>
                    <a:pt x="280238" y="289102"/>
                  </a:lnTo>
                  <a:lnTo>
                    <a:pt x="284327" y="283057"/>
                  </a:lnTo>
                  <a:lnTo>
                    <a:pt x="285826" y="275653"/>
                  </a:lnTo>
                  <a:close/>
                </a:path>
                <a:path w="362584" h="389889">
                  <a:moveTo>
                    <a:pt x="362051" y="351701"/>
                  </a:moveTo>
                  <a:lnTo>
                    <a:pt x="360553" y="344297"/>
                  </a:lnTo>
                  <a:lnTo>
                    <a:pt x="356450" y="338264"/>
                  </a:lnTo>
                  <a:lnTo>
                    <a:pt x="350393" y="334187"/>
                  </a:lnTo>
                  <a:lnTo>
                    <a:pt x="343001" y="332689"/>
                  </a:lnTo>
                  <a:lnTo>
                    <a:pt x="339598" y="333387"/>
                  </a:lnTo>
                  <a:lnTo>
                    <a:pt x="341490" y="330593"/>
                  </a:lnTo>
                  <a:lnTo>
                    <a:pt x="343001" y="323189"/>
                  </a:lnTo>
                  <a:lnTo>
                    <a:pt x="341490" y="315785"/>
                  </a:lnTo>
                  <a:lnTo>
                    <a:pt x="337400" y="309740"/>
                  </a:lnTo>
                  <a:lnTo>
                    <a:pt x="331343" y="305663"/>
                  </a:lnTo>
                  <a:lnTo>
                    <a:pt x="323938" y="304177"/>
                  </a:lnTo>
                  <a:lnTo>
                    <a:pt x="316547" y="305663"/>
                  </a:lnTo>
                  <a:lnTo>
                    <a:pt x="310489" y="309740"/>
                  </a:lnTo>
                  <a:lnTo>
                    <a:pt x="309651" y="310984"/>
                  </a:lnTo>
                  <a:lnTo>
                    <a:pt x="308813" y="309740"/>
                  </a:lnTo>
                  <a:lnTo>
                    <a:pt x="302755" y="305663"/>
                  </a:lnTo>
                  <a:lnTo>
                    <a:pt x="295363" y="304177"/>
                  </a:lnTo>
                  <a:lnTo>
                    <a:pt x="287959" y="305663"/>
                  </a:lnTo>
                  <a:lnTo>
                    <a:pt x="281901" y="309740"/>
                  </a:lnTo>
                  <a:lnTo>
                    <a:pt x="277812" y="315785"/>
                  </a:lnTo>
                  <a:lnTo>
                    <a:pt x="276301" y="323189"/>
                  </a:lnTo>
                  <a:lnTo>
                    <a:pt x="277812" y="330593"/>
                  </a:lnTo>
                  <a:lnTo>
                    <a:pt x="281901" y="336626"/>
                  </a:lnTo>
                  <a:lnTo>
                    <a:pt x="287959" y="340702"/>
                  </a:lnTo>
                  <a:lnTo>
                    <a:pt x="295363" y="342201"/>
                  </a:lnTo>
                  <a:lnTo>
                    <a:pt x="302755" y="340702"/>
                  </a:lnTo>
                  <a:lnTo>
                    <a:pt x="308813" y="336626"/>
                  </a:lnTo>
                  <a:lnTo>
                    <a:pt x="309651" y="335394"/>
                  </a:lnTo>
                  <a:lnTo>
                    <a:pt x="310489" y="336626"/>
                  </a:lnTo>
                  <a:lnTo>
                    <a:pt x="316547" y="340702"/>
                  </a:lnTo>
                  <a:lnTo>
                    <a:pt x="323938" y="342201"/>
                  </a:lnTo>
                  <a:lnTo>
                    <a:pt x="327329" y="341515"/>
                  </a:lnTo>
                  <a:lnTo>
                    <a:pt x="325450" y="344297"/>
                  </a:lnTo>
                  <a:lnTo>
                    <a:pt x="323938" y="351701"/>
                  </a:lnTo>
                  <a:lnTo>
                    <a:pt x="325450" y="359105"/>
                  </a:lnTo>
                  <a:lnTo>
                    <a:pt x="329539" y="365150"/>
                  </a:lnTo>
                  <a:lnTo>
                    <a:pt x="335597" y="369227"/>
                  </a:lnTo>
                  <a:lnTo>
                    <a:pt x="343001" y="370713"/>
                  </a:lnTo>
                  <a:lnTo>
                    <a:pt x="350393" y="369227"/>
                  </a:lnTo>
                  <a:lnTo>
                    <a:pt x="356450" y="365150"/>
                  </a:lnTo>
                  <a:lnTo>
                    <a:pt x="360553" y="359105"/>
                  </a:lnTo>
                  <a:lnTo>
                    <a:pt x="362051" y="351701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pPr defTabSz="938814"/>
              <a:endParaRPr sz="1848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57312" y="4658684"/>
            <a:ext cx="3855801" cy="1147482"/>
          </a:xfrm>
          <a:prstGeom prst="rect">
            <a:avLst/>
          </a:prstGeom>
        </p:spPr>
        <p:txBody>
          <a:bodyPr vert="horz" wrap="square" lIns="0" tIns="13040" rIns="0" bIns="0" rtlCol="0">
            <a:spAutoFit/>
          </a:bodyPr>
          <a:lstStyle/>
          <a:p>
            <a:pPr marL="13039" marR="5216" defTabSz="938814">
              <a:lnSpc>
                <a:spcPct val="150000"/>
              </a:lnSpc>
              <a:spcBef>
                <a:spcPts val="103"/>
              </a:spcBef>
            </a:pPr>
            <a:r>
              <a:rPr sz="719" kern="0" dirty="0">
                <a:solidFill>
                  <a:srgbClr val="174350"/>
                </a:solidFill>
                <a:latin typeface="Segoe UI"/>
                <a:cs typeface="Segoe UI"/>
              </a:rPr>
              <a:t>*Standardized</a:t>
            </a:r>
            <a:r>
              <a:rPr sz="719" kern="0" spc="-10" dirty="0">
                <a:solidFill>
                  <a:srgbClr val="174350"/>
                </a:solidFill>
                <a:latin typeface="Segoe UI"/>
                <a:cs typeface="Segoe UI"/>
              </a:rPr>
              <a:t> Precipitation-Evapotranspiration</a:t>
            </a:r>
            <a:r>
              <a:rPr sz="719" kern="0" dirty="0">
                <a:solidFill>
                  <a:srgbClr val="174350"/>
                </a:solidFill>
                <a:latin typeface="Segoe UI"/>
                <a:cs typeface="Segoe UI"/>
              </a:rPr>
              <a:t> Index</a:t>
            </a:r>
            <a:r>
              <a:rPr sz="719" kern="0" spc="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719" kern="0" dirty="0">
                <a:solidFill>
                  <a:srgbClr val="174350"/>
                </a:solidFill>
                <a:latin typeface="Segoe UI"/>
                <a:cs typeface="Segoe UI"/>
              </a:rPr>
              <a:t>is</a:t>
            </a:r>
            <a:r>
              <a:rPr sz="719" kern="0" spc="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719" kern="0" dirty="0">
                <a:solidFill>
                  <a:srgbClr val="174350"/>
                </a:solidFill>
                <a:latin typeface="Segoe UI"/>
                <a:cs typeface="Segoe UI"/>
              </a:rPr>
              <a:t>een maat</a:t>
            </a:r>
            <a:r>
              <a:rPr sz="719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719" kern="0" dirty="0">
                <a:solidFill>
                  <a:srgbClr val="174350"/>
                </a:solidFill>
                <a:latin typeface="Segoe UI"/>
                <a:cs typeface="Segoe UI"/>
              </a:rPr>
              <a:t>voor of</a:t>
            </a:r>
            <a:r>
              <a:rPr sz="719" kern="0" spc="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719" kern="0" dirty="0">
                <a:solidFill>
                  <a:srgbClr val="174350"/>
                </a:solidFill>
                <a:latin typeface="Segoe UI"/>
                <a:cs typeface="Segoe UI"/>
              </a:rPr>
              <a:t>een</a:t>
            </a:r>
            <a:r>
              <a:rPr sz="719" kern="0" spc="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719" kern="0" dirty="0">
                <a:solidFill>
                  <a:srgbClr val="174350"/>
                </a:solidFill>
                <a:latin typeface="Segoe UI"/>
                <a:cs typeface="Segoe UI"/>
              </a:rPr>
              <a:t>jaar</a:t>
            </a:r>
            <a:r>
              <a:rPr sz="719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719" kern="0" dirty="0">
                <a:solidFill>
                  <a:srgbClr val="174350"/>
                </a:solidFill>
                <a:latin typeface="Segoe UI"/>
                <a:cs typeface="Segoe UI"/>
              </a:rPr>
              <a:t>relatief</a:t>
            </a:r>
            <a:r>
              <a:rPr sz="719" kern="0" spc="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719" kern="0" dirty="0">
                <a:solidFill>
                  <a:srgbClr val="174350"/>
                </a:solidFill>
                <a:latin typeface="Segoe UI"/>
                <a:cs typeface="Segoe UI"/>
              </a:rPr>
              <a:t>nat</a:t>
            </a:r>
            <a:r>
              <a:rPr sz="719" kern="0" spc="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719" kern="0" spc="-26" dirty="0">
                <a:solidFill>
                  <a:srgbClr val="174350"/>
                </a:solidFill>
                <a:latin typeface="Segoe UI"/>
                <a:cs typeface="Segoe UI"/>
              </a:rPr>
              <a:t>of</a:t>
            </a:r>
            <a:r>
              <a:rPr sz="719" kern="0" spc="513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719" kern="0" dirty="0">
                <a:solidFill>
                  <a:srgbClr val="174350"/>
                </a:solidFill>
                <a:latin typeface="Segoe UI"/>
                <a:cs typeface="Segoe UI"/>
              </a:rPr>
              <a:t>droog</a:t>
            </a:r>
            <a:r>
              <a:rPr sz="719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719" kern="0" dirty="0">
                <a:solidFill>
                  <a:srgbClr val="174350"/>
                </a:solidFill>
                <a:latin typeface="Segoe UI"/>
                <a:cs typeface="Segoe UI"/>
              </a:rPr>
              <a:t>is.</a:t>
            </a:r>
            <a:r>
              <a:rPr sz="719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719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719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719" kern="0" spc="-10" dirty="0">
                <a:solidFill>
                  <a:srgbClr val="174350"/>
                </a:solidFill>
                <a:latin typeface="Segoe UI"/>
                <a:cs typeface="Segoe UI"/>
              </a:rPr>
              <a:t>vergelijkt</a:t>
            </a:r>
            <a:r>
              <a:rPr sz="719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719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719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719" kern="0" dirty="0">
                <a:solidFill>
                  <a:srgbClr val="174350"/>
                </a:solidFill>
                <a:latin typeface="Segoe UI"/>
                <a:cs typeface="Segoe UI"/>
              </a:rPr>
              <a:t>verschil tussen</a:t>
            </a:r>
            <a:r>
              <a:rPr sz="719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719" kern="0" dirty="0">
                <a:solidFill>
                  <a:srgbClr val="174350"/>
                </a:solidFill>
                <a:latin typeface="Segoe UI"/>
                <a:cs typeface="Segoe UI"/>
              </a:rPr>
              <a:t>neerslag</a:t>
            </a:r>
            <a:r>
              <a:rPr sz="719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719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719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719" kern="0" dirty="0">
                <a:solidFill>
                  <a:srgbClr val="174350"/>
                </a:solidFill>
                <a:latin typeface="Segoe UI"/>
                <a:cs typeface="Segoe UI"/>
              </a:rPr>
              <a:t>verdamping</a:t>
            </a:r>
            <a:r>
              <a:rPr sz="719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719" kern="0" dirty="0">
                <a:solidFill>
                  <a:srgbClr val="174350"/>
                </a:solidFill>
                <a:latin typeface="Segoe UI"/>
                <a:cs typeface="Segoe UI"/>
              </a:rPr>
              <a:t>met</a:t>
            </a:r>
            <a:r>
              <a:rPr sz="719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719" kern="0" dirty="0">
                <a:solidFill>
                  <a:srgbClr val="174350"/>
                </a:solidFill>
                <a:latin typeface="Segoe UI"/>
                <a:cs typeface="Segoe UI"/>
              </a:rPr>
              <a:t>wat</a:t>
            </a:r>
            <a:r>
              <a:rPr sz="719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719" kern="0" dirty="0">
                <a:solidFill>
                  <a:srgbClr val="174350"/>
                </a:solidFill>
                <a:latin typeface="Segoe UI"/>
                <a:cs typeface="Segoe UI"/>
              </a:rPr>
              <a:t>er</a:t>
            </a:r>
            <a:r>
              <a:rPr sz="719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719" kern="0" dirty="0">
                <a:solidFill>
                  <a:srgbClr val="174350"/>
                </a:solidFill>
                <a:latin typeface="Segoe UI"/>
                <a:cs typeface="Segoe UI"/>
              </a:rPr>
              <a:t>normaal</a:t>
            </a:r>
            <a:r>
              <a:rPr sz="719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719" kern="0" dirty="0">
                <a:solidFill>
                  <a:srgbClr val="174350"/>
                </a:solidFill>
                <a:latin typeface="Segoe UI"/>
                <a:cs typeface="Segoe UI"/>
              </a:rPr>
              <a:t>(in</a:t>
            </a:r>
            <a:r>
              <a:rPr sz="719" kern="0" spc="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719" kern="0" spc="-26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719" kern="0" spc="513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719" kern="0" spc="-10" dirty="0">
                <a:solidFill>
                  <a:srgbClr val="174350"/>
                </a:solidFill>
                <a:latin typeface="Segoe UI"/>
                <a:cs typeface="Segoe UI"/>
              </a:rPr>
              <a:t>referentieperiode) </a:t>
            </a:r>
            <a:r>
              <a:rPr sz="719" kern="0" dirty="0">
                <a:solidFill>
                  <a:srgbClr val="174350"/>
                </a:solidFill>
                <a:latin typeface="Segoe UI"/>
                <a:cs typeface="Segoe UI"/>
              </a:rPr>
              <a:t>in</a:t>
            </a:r>
            <a:r>
              <a:rPr sz="719" kern="0" spc="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719" kern="0" dirty="0">
                <a:solidFill>
                  <a:srgbClr val="174350"/>
                </a:solidFill>
                <a:latin typeface="Segoe UI"/>
                <a:cs typeface="Segoe UI"/>
              </a:rPr>
              <a:t>die</a:t>
            </a:r>
            <a:r>
              <a:rPr sz="719" kern="0" spc="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719" kern="0" dirty="0">
                <a:solidFill>
                  <a:srgbClr val="174350"/>
                </a:solidFill>
                <a:latin typeface="Segoe UI"/>
                <a:cs typeface="Segoe UI"/>
              </a:rPr>
              <a:t>periode mag worden</a:t>
            </a:r>
            <a:r>
              <a:rPr sz="719" kern="0" spc="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719" kern="0" spc="-10" dirty="0">
                <a:solidFill>
                  <a:srgbClr val="174350"/>
                </a:solidFill>
                <a:latin typeface="Segoe UI"/>
                <a:cs typeface="Segoe UI"/>
              </a:rPr>
              <a:t>verwacht</a:t>
            </a:r>
            <a:endParaRPr sz="719" kern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defTabSz="938814">
              <a:spcBef>
                <a:spcPts val="293"/>
              </a:spcBef>
            </a:pPr>
            <a:endParaRPr sz="719" kern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marL="13039" marR="1473417" defTabSz="938814">
              <a:lnSpc>
                <a:spcPct val="150000"/>
              </a:lnSpc>
            </a:pPr>
            <a:r>
              <a:rPr sz="1027" kern="0" dirty="0">
                <a:solidFill>
                  <a:srgbClr val="A6A6A6"/>
                </a:solidFill>
                <a:latin typeface="Segoe UI"/>
                <a:cs typeface="Segoe UI"/>
              </a:rPr>
              <a:t>Bron</a:t>
            </a:r>
            <a:r>
              <a:rPr sz="1027" kern="0" spc="-5" dirty="0">
                <a:solidFill>
                  <a:srgbClr val="A6A6A6"/>
                </a:solidFill>
                <a:latin typeface="Segoe UI"/>
                <a:cs typeface="Segoe UI"/>
              </a:rPr>
              <a:t> </a:t>
            </a:r>
            <a:r>
              <a:rPr sz="1027" kern="0" dirty="0">
                <a:solidFill>
                  <a:srgbClr val="A6A6A6"/>
                </a:solidFill>
                <a:latin typeface="Segoe UI"/>
                <a:cs typeface="Segoe UI"/>
              </a:rPr>
              <a:t>boven:</a:t>
            </a:r>
            <a:r>
              <a:rPr sz="1027" kern="0" spc="-21" dirty="0">
                <a:solidFill>
                  <a:srgbClr val="A6A6A6"/>
                </a:solidFill>
                <a:latin typeface="Segoe UI"/>
                <a:cs typeface="Segoe UI"/>
              </a:rPr>
              <a:t> </a:t>
            </a:r>
            <a:r>
              <a:rPr sz="1027" kern="0" dirty="0">
                <a:solidFill>
                  <a:srgbClr val="A6A6A6"/>
                </a:solidFill>
                <a:latin typeface="Segoe UI"/>
                <a:cs typeface="Segoe UI"/>
              </a:rPr>
              <a:t>Grondwaterstanden</a:t>
            </a:r>
            <a:r>
              <a:rPr sz="1027" kern="0" spc="-15" dirty="0">
                <a:solidFill>
                  <a:srgbClr val="A6A6A6"/>
                </a:solidFill>
                <a:latin typeface="Segoe UI"/>
                <a:cs typeface="Segoe UI"/>
              </a:rPr>
              <a:t> </a:t>
            </a:r>
            <a:r>
              <a:rPr sz="1027" kern="0" dirty="0">
                <a:solidFill>
                  <a:srgbClr val="A6A6A6"/>
                </a:solidFill>
                <a:latin typeface="Segoe UI"/>
                <a:cs typeface="Segoe UI"/>
              </a:rPr>
              <a:t>in</a:t>
            </a:r>
            <a:r>
              <a:rPr sz="1027" kern="0" spc="-10" dirty="0">
                <a:solidFill>
                  <a:srgbClr val="A6A6A6"/>
                </a:solidFill>
                <a:latin typeface="Segoe UI"/>
                <a:cs typeface="Segoe UI"/>
              </a:rPr>
              <a:t> Beeld </a:t>
            </a:r>
            <a:r>
              <a:rPr sz="1027" kern="0" dirty="0">
                <a:solidFill>
                  <a:srgbClr val="A6A6A6"/>
                </a:solidFill>
                <a:latin typeface="Segoe UI"/>
                <a:cs typeface="Segoe UI"/>
              </a:rPr>
              <a:t>Bron</a:t>
            </a:r>
            <a:r>
              <a:rPr sz="1027" kern="0" spc="-10" dirty="0">
                <a:solidFill>
                  <a:srgbClr val="A6A6A6"/>
                </a:solidFill>
                <a:latin typeface="Segoe UI"/>
                <a:cs typeface="Segoe UI"/>
              </a:rPr>
              <a:t> </a:t>
            </a:r>
            <a:r>
              <a:rPr sz="1027" kern="0" dirty="0">
                <a:solidFill>
                  <a:srgbClr val="A6A6A6"/>
                </a:solidFill>
                <a:latin typeface="Segoe UI"/>
                <a:cs typeface="Segoe UI"/>
              </a:rPr>
              <a:t>beneden:</a:t>
            </a:r>
            <a:r>
              <a:rPr sz="1027" kern="0" spc="-10" dirty="0">
                <a:solidFill>
                  <a:srgbClr val="A6A6A6"/>
                </a:solidFill>
                <a:latin typeface="Segoe UI"/>
                <a:cs typeface="Segoe UI"/>
              </a:rPr>
              <a:t> RHDHV</a:t>
            </a:r>
            <a:endParaRPr sz="1027" kern="0">
              <a:solidFill>
                <a:sysClr val="windowText" lastClr="000000"/>
              </a:solidFill>
              <a:latin typeface="Segoe UI"/>
              <a:cs typeface="Segoe U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984101" y="2653912"/>
            <a:ext cx="202765" cy="455733"/>
          </a:xfrm>
          <a:prstGeom prst="rect">
            <a:avLst/>
          </a:prstGeom>
        </p:spPr>
        <p:txBody>
          <a:bodyPr vert="horz" wrap="square" lIns="0" tIns="86713" rIns="0" bIns="0" rtlCol="0">
            <a:spAutoFit/>
          </a:bodyPr>
          <a:lstStyle/>
          <a:p>
            <a:pPr marL="13039" defTabSz="938814">
              <a:spcBef>
                <a:spcPts val="683"/>
              </a:spcBef>
            </a:pPr>
            <a:r>
              <a:rPr sz="924" kern="0" spc="-26" dirty="0">
                <a:solidFill>
                  <a:srgbClr val="585858"/>
                </a:solidFill>
                <a:latin typeface="Calibri"/>
                <a:cs typeface="Calibri"/>
              </a:rPr>
              <a:t>850</a:t>
            </a:r>
            <a:endParaRPr sz="924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3039" defTabSz="938814">
              <a:spcBef>
                <a:spcPts val="580"/>
              </a:spcBef>
            </a:pPr>
            <a:r>
              <a:rPr sz="924" kern="0" spc="-26" dirty="0">
                <a:solidFill>
                  <a:srgbClr val="585858"/>
                </a:solidFill>
                <a:latin typeface="Calibri"/>
                <a:cs typeface="Calibri"/>
              </a:rPr>
              <a:t>800</a:t>
            </a:r>
            <a:endParaRPr sz="924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925407" y="2001917"/>
            <a:ext cx="261443" cy="678360"/>
          </a:xfrm>
          <a:prstGeom prst="rect">
            <a:avLst/>
          </a:prstGeom>
        </p:spPr>
        <p:txBody>
          <a:bodyPr vert="horz" wrap="square" lIns="0" tIns="81497" rIns="0" bIns="0" rtlCol="0">
            <a:spAutoFit/>
          </a:bodyPr>
          <a:lstStyle/>
          <a:p>
            <a:pPr marL="13039" defTabSz="938814">
              <a:spcBef>
                <a:spcPts val="642"/>
              </a:spcBef>
            </a:pPr>
            <a:r>
              <a:rPr sz="924" kern="0" spc="-21" dirty="0">
                <a:solidFill>
                  <a:srgbClr val="585858"/>
                </a:solidFill>
                <a:latin typeface="Calibri"/>
                <a:cs typeface="Calibri"/>
              </a:rPr>
              <a:t>1000</a:t>
            </a:r>
            <a:endParaRPr sz="924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71715" defTabSz="938814">
              <a:spcBef>
                <a:spcPts val="585"/>
              </a:spcBef>
            </a:pPr>
            <a:r>
              <a:rPr sz="924" kern="0" spc="-26" dirty="0">
                <a:solidFill>
                  <a:srgbClr val="585858"/>
                </a:solidFill>
                <a:latin typeface="Calibri"/>
                <a:cs typeface="Calibri"/>
              </a:rPr>
              <a:t>950</a:t>
            </a:r>
            <a:endParaRPr sz="924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71715" defTabSz="938814">
              <a:spcBef>
                <a:spcPts val="606"/>
              </a:spcBef>
            </a:pPr>
            <a:r>
              <a:rPr sz="924" kern="0" spc="-26" dirty="0">
                <a:solidFill>
                  <a:srgbClr val="585858"/>
                </a:solidFill>
                <a:latin typeface="Calibri"/>
                <a:cs typeface="Calibri"/>
              </a:rPr>
              <a:t>900</a:t>
            </a:r>
            <a:endParaRPr sz="924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925407" y="1557539"/>
            <a:ext cx="261443" cy="455733"/>
          </a:xfrm>
          <a:prstGeom prst="rect">
            <a:avLst/>
          </a:prstGeom>
        </p:spPr>
        <p:txBody>
          <a:bodyPr vert="horz" wrap="square" lIns="0" tIns="86713" rIns="0" bIns="0" rtlCol="0">
            <a:spAutoFit/>
          </a:bodyPr>
          <a:lstStyle/>
          <a:p>
            <a:pPr marL="13039" defTabSz="938814">
              <a:spcBef>
                <a:spcPts val="683"/>
              </a:spcBef>
            </a:pPr>
            <a:r>
              <a:rPr sz="924" kern="0" spc="-21" dirty="0">
                <a:solidFill>
                  <a:srgbClr val="585858"/>
                </a:solidFill>
                <a:latin typeface="Calibri"/>
                <a:cs typeface="Calibri"/>
              </a:rPr>
              <a:t>1100</a:t>
            </a:r>
            <a:endParaRPr sz="924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3039" defTabSz="938814">
              <a:spcBef>
                <a:spcPts val="580"/>
              </a:spcBef>
            </a:pPr>
            <a:r>
              <a:rPr sz="924" kern="0" spc="-21" dirty="0">
                <a:solidFill>
                  <a:srgbClr val="585858"/>
                </a:solidFill>
                <a:latin typeface="Calibri"/>
                <a:cs typeface="Calibri"/>
              </a:rPr>
              <a:t>1050</a:t>
            </a:r>
            <a:endParaRPr sz="924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925407" y="1111839"/>
            <a:ext cx="261443" cy="462253"/>
          </a:xfrm>
          <a:prstGeom prst="rect">
            <a:avLst/>
          </a:prstGeom>
        </p:spPr>
        <p:txBody>
          <a:bodyPr vert="horz" wrap="square" lIns="0" tIns="89973" rIns="0" bIns="0" rtlCol="0">
            <a:spAutoFit/>
          </a:bodyPr>
          <a:lstStyle/>
          <a:p>
            <a:pPr marL="13039" defTabSz="938814">
              <a:spcBef>
                <a:spcPts val="708"/>
              </a:spcBef>
            </a:pPr>
            <a:r>
              <a:rPr sz="924" kern="0" spc="-21" dirty="0">
                <a:solidFill>
                  <a:srgbClr val="585858"/>
                </a:solidFill>
                <a:latin typeface="Calibri"/>
                <a:cs typeface="Calibri"/>
              </a:rPr>
              <a:t>1200</a:t>
            </a:r>
            <a:endParaRPr sz="924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3039" defTabSz="938814">
              <a:spcBef>
                <a:spcPts val="606"/>
              </a:spcBef>
            </a:pPr>
            <a:r>
              <a:rPr sz="924" kern="0" spc="-21" dirty="0">
                <a:solidFill>
                  <a:srgbClr val="585858"/>
                </a:solidFill>
                <a:latin typeface="Calibri"/>
                <a:cs typeface="Calibri"/>
              </a:rPr>
              <a:t>1150</a:t>
            </a:r>
            <a:endParaRPr sz="924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153661" y="3098961"/>
            <a:ext cx="261443" cy="158529"/>
          </a:xfrm>
          <a:prstGeom prst="rect">
            <a:avLst/>
          </a:prstGeom>
        </p:spPr>
        <p:txBody>
          <a:bodyPr vert="horz" wrap="square" lIns="0" tIns="12388" rIns="0" bIns="0" rtlCol="0">
            <a:spAutoFit/>
          </a:bodyPr>
          <a:lstStyle/>
          <a:p>
            <a:pPr marL="13039" defTabSz="938814">
              <a:spcBef>
                <a:spcPts val="98"/>
              </a:spcBef>
            </a:pPr>
            <a:r>
              <a:rPr sz="924" kern="0" spc="-21" dirty="0">
                <a:solidFill>
                  <a:srgbClr val="585858"/>
                </a:solidFill>
                <a:latin typeface="Calibri"/>
                <a:cs typeface="Calibri"/>
              </a:rPr>
              <a:t>1955</a:t>
            </a:r>
            <a:endParaRPr sz="924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662340" y="3098961"/>
            <a:ext cx="261443" cy="158529"/>
          </a:xfrm>
          <a:prstGeom prst="rect">
            <a:avLst/>
          </a:prstGeom>
        </p:spPr>
        <p:txBody>
          <a:bodyPr vert="horz" wrap="square" lIns="0" tIns="12388" rIns="0" bIns="0" rtlCol="0">
            <a:spAutoFit/>
          </a:bodyPr>
          <a:lstStyle/>
          <a:p>
            <a:pPr marL="13039" defTabSz="938814">
              <a:spcBef>
                <a:spcPts val="98"/>
              </a:spcBef>
            </a:pPr>
            <a:r>
              <a:rPr sz="924" kern="0" spc="-21" dirty="0">
                <a:solidFill>
                  <a:srgbClr val="585858"/>
                </a:solidFill>
                <a:latin typeface="Calibri"/>
                <a:cs typeface="Calibri"/>
              </a:rPr>
              <a:t>1960</a:t>
            </a:r>
            <a:endParaRPr sz="924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174280" y="3098961"/>
            <a:ext cx="261443" cy="158529"/>
          </a:xfrm>
          <a:prstGeom prst="rect">
            <a:avLst/>
          </a:prstGeom>
        </p:spPr>
        <p:txBody>
          <a:bodyPr vert="horz" wrap="square" lIns="0" tIns="12388" rIns="0" bIns="0" rtlCol="0">
            <a:spAutoFit/>
          </a:bodyPr>
          <a:lstStyle/>
          <a:p>
            <a:pPr marL="13039" defTabSz="938814">
              <a:spcBef>
                <a:spcPts val="98"/>
              </a:spcBef>
            </a:pPr>
            <a:r>
              <a:rPr sz="924" kern="0" spc="-21" dirty="0">
                <a:solidFill>
                  <a:srgbClr val="585858"/>
                </a:solidFill>
                <a:latin typeface="Calibri"/>
                <a:cs typeface="Calibri"/>
              </a:rPr>
              <a:t>1965</a:t>
            </a:r>
            <a:endParaRPr sz="924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686221" y="3098961"/>
            <a:ext cx="261443" cy="158529"/>
          </a:xfrm>
          <a:prstGeom prst="rect">
            <a:avLst/>
          </a:prstGeom>
        </p:spPr>
        <p:txBody>
          <a:bodyPr vert="horz" wrap="square" lIns="0" tIns="12388" rIns="0" bIns="0" rtlCol="0">
            <a:spAutoFit/>
          </a:bodyPr>
          <a:lstStyle/>
          <a:p>
            <a:pPr marL="13039" defTabSz="938814">
              <a:spcBef>
                <a:spcPts val="98"/>
              </a:spcBef>
            </a:pPr>
            <a:r>
              <a:rPr sz="924" kern="0" spc="-21" dirty="0">
                <a:solidFill>
                  <a:srgbClr val="585858"/>
                </a:solidFill>
                <a:latin typeface="Calibri"/>
                <a:cs typeface="Calibri"/>
              </a:rPr>
              <a:t>1970</a:t>
            </a:r>
            <a:endParaRPr sz="924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194900" y="3098961"/>
            <a:ext cx="261443" cy="158529"/>
          </a:xfrm>
          <a:prstGeom prst="rect">
            <a:avLst/>
          </a:prstGeom>
        </p:spPr>
        <p:txBody>
          <a:bodyPr vert="horz" wrap="square" lIns="0" tIns="12388" rIns="0" bIns="0" rtlCol="0">
            <a:spAutoFit/>
          </a:bodyPr>
          <a:lstStyle/>
          <a:p>
            <a:pPr marL="13039" defTabSz="938814">
              <a:spcBef>
                <a:spcPts val="98"/>
              </a:spcBef>
            </a:pPr>
            <a:r>
              <a:rPr sz="924" kern="0" spc="-21" dirty="0">
                <a:solidFill>
                  <a:srgbClr val="585858"/>
                </a:solidFill>
                <a:latin typeface="Calibri"/>
                <a:cs typeface="Calibri"/>
              </a:rPr>
              <a:t>1975</a:t>
            </a:r>
            <a:endParaRPr sz="924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706841" y="3098961"/>
            <a:ext cx="261443" cy="158529"/>
          </a:xfrm>
          <a:prstGeom prst="rect">
            <a:avLst/>
          </a:prstGeom>
        </p:spPr>
        <p:txBody>
          <a:bodyPr vert="horz" wrap="square" lIns="0" tIns="12388" rIns="0" bIns="0" rtlCol="0">
            <a:spAutoFit/>
          </a:bodyPr>
          <a:lstStyle/>
          <a:p>
            <a:pPr marL="13039" defTabSz="938814">
              <a:spcBef>
                <a:spcPts val="98"/>
              </a:spcBef>
            </a:pPr>
            <a:r>
              <a:rPr sz="924" kern="0" spc="-21" dirty="0">
                <a:solidFill>
                  <a:srgbClr val="585858"/>
                </a:solidFill>
                <a:latin typeface="Calibri"/>
                <a:cs typeface="Calibri"/>
              </a:rPr>
              <a:t>1980</a:t>
            </a:r>
            <a:endParaRPr sz="924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236139" y="3098961"/>
            <a:ext cx="261443" cy="158529"/>
          </a:xfrm>
          <a:prstGeom prst="rect">
            <a:avLst/>
          </a:prstGeom>
        </p:spPr>
        <p:txBody>
          <a:bodyPr vert="horz" wrap="square" lIns="0" tIns="12388" rIns="0" bIns="0" rtlCol="0">
            <a:spAutoFit/>
          </a:bodyPr>
          <a:lstStyle/>
          <a:p>
            <a:pPr marL="13039" defTabSz="938814">
              <a:spcBef>
                <a:spcPts val="98"/>
              </a:spcBef>
            </a:pPr>
            <a:r>
              <a:rPr sz="924" kern="0" spc="-21" dirty="0">
                <a:solidFill>
                  <a:srgbClr val="585858"/>
                </a:solidFill>
                <a:latin typeface="Calibri"/>
                <a:cs typeface="Calibri"/>
              </a:rPr>
              <a:t>1995</a:t>
            </a:r>
            <a:endParaRPr sz="924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748079" y="3098961"/>
            <a:ext cx="261443" cy="158529"/>
          </a:xfrm>
          <a:prstGeom prst="rect">
            <a:avLst/>
          </a:prstGeom>
        </p:spPr>
        <p:txBody>
          <a:bodyPr vert="horz" wrap="square" lIns="0" tIns="12388" rIns="0" bIns="0" rtlCol="0">
            <a:spAutoFit/>
          </a:bodyPr>
          <a:lstStyle/>
          <a:p>
            <a:pPr marL="13039" defTabSz="938814">
              <a:spcBef>
                <a:spcPts val="98"/>
              </a:spcBef>
            </a:pPr>
            <a:r>
              <a:rPr sz="924" kern="0" spc="-21" dirty="0">
                <a:solidFill>
                  <a:srgbClr val="585858"/>
                </a:solidFill>
                <a:latin typeface="Calibri"/>
                <a:cs typeface="Calibri"/>
              </a:rPr>
              <a:t>2000</a:t>
            </a:r>
            <a:endParaRPr sz="924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260020" y="3098961"/>
            <a:ext cx="261443" cy="158529"/>
          </a:xfrm>
          <a:prstGeom prst="rect">
            <a:avLst/>
          </a:prstGeom>
        </p:spPr>
        <p:txBody>
          <a:bodyPr vert="horz" wrap="square" lIns="0" tIns="12388" rIns="0" bIns="0" rtlCol="0">
            <a:spAutoFit/>
          </a:bodyPr>
          <a:lstStyle/>
          <a:p>
            <a:pPr marL="13039" defTabSz="938814">
              <a:spcBef>
                <a:spcPts val="98"/>
              </a:spcBef>
            </a:pPr>
            <a:r>
              <a:rPr sz="924" kern="0" spc="-21" dirty="0">
                <a:solidFill>
                  <a:srgbClr val="585858"/>
                </a:solidFill>
                <a:latin typeface="Calibri"/>
                <a:cs typeface="Calibri"/>
              </a:rPr>
              <a:t>2005</a:t>
            </a:r>
            <a:endParaRPr sz="924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768700" y="3098961"/>
            <a:ext cx="261443" cy="158529"/>
          </a:xfrm>
          <a:prstGeom prst="rect">
            <a:avLst/>
          </a:prstGeom>
        </p:spPr>
        <p:txBody>
          <a:bodyPr vert="horz" wrap="square" lIns="0" tIns="12388" rIns="0" bIns="0" rtlCol="0">
            <a:spAutoFit/>
          </a:bodyPr>
          <a:lstStyle/>
          <a:p>
            <a:pPr marL="13039" defTabSz="938814">
              <a:spcBef>
                <a:spcPts val="98"/>
              </a:spcBef>
            </a:pPr>
            <a:r>
              <a:rPr sz="924" kern="0" spc="-21" dirty="0">
                <a:solidFill>
                  <a:srgbClr val="585858"/>
                </a:solidFill>
                <a:latin typeface="Calibri"/>
                <a:cs typeface="Calibri"/>
              </a:rPr>
              <a:t>2010</a:t>
            </a:r>
            <a:endParaRPr sz="924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1280639" y="3098961"/>
            <a:ext cx="261443" cy="158529"/>
          </a:xfrm>
          <a:prstGeom prst="rect">
            <a:avLst/>
          </a:prstGeom>
        </p:spPr>
        <p:txBody>
          <a:bodyPr vert="horz" wrap="square" lIns="0" tIns="12388" rIns="0" bIns="0" rtlCol="0">
            <a:spAutoFit/>
          </a:bodyPr>
          <a:lstStyle/>
          <a:p>
            <a:pPr marL="13039" defTabSz="938814">
              <a:spcBef>
                <a:spcPts val="98"/>
              </a:spcBef>
            </a:pPr>
            <a:r>
              <a:rPr sz="924" kern="0" spc="-21" dirty="0">
                <a:solidFill>
                  <a:srgbClr val="585858"/>
                </a:solidFill>
                <a:latin typeface="Calibri"/>
                <a:cs typeface="Calibri"/>
              </a:rPr>
              <a:t>2015</a:t>
            </a:r>
            <a:endParaRPr sz="924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1789319" y="3098961"/>
            <a:ext cx="261443" cy="158529"/>
          </a:xfrm>
          <a:prstGeom prst="rect">
            <a:avLst/>
          </a:prstGeom>
        </p:spPr>
        <p:txBody>
          <a:bodyPr vert="horz" wrap="square" lIns="0" tIns="12388" rIns="0" bIns="0" rtlCol="0">
            <a:spAutoFit/>
          </a:bodyPr>
          <a:lstStyle/>
          <a:p>
            <a:pPr marL="13039" defTabSz="938814">
              <a:spcBef>
                <a:spcPts val="98"/>
              </a:spcBef>
            </a:pPr>
            <a:r>
              <a:rPr sz="924" kern="0" spc="-21" dirty="0">
                <a:solidFill>
                  <a:srgbClr val="585858"/>
                </a:solidFill>
                <a:latin typeface="Calibri"/>
                <a:cs typeface="Calibri"/>
              </a:rPr>
              <a:t>2020</a:t>
            </a:r>
            <a:endParaRPr sz="924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758292" y="1437084"/>
            <a:ext cx="129203" cy="148325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3039" defTabSz="938814">
              <a:lnSpc>
                <a:spcPts val="1046"/>
              </a:lnSpc>
            </a:pPr>
            <a:r>
              <a:rPr sz="975" kern="0" spc="10" dirty="0">
                <a:solidFill>
                  <a:srgbClr val="585858"/>
                </a:solidFill>
                <a:latin typeface="Calibri"/>
                <a:cs typeface="Calibri"/>
              </a:rPr>
              <a:t>grondwaterstand</a:t>
            </a:r>
            <a:r>
              <a:rPr sz="975" kern="0" spc="20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975" kern="0" spc="-10" dirty="0">
                <a:solidFill>
                  <a:srgbClr val="585858"/>
                </a:solidFill>
                <a:latin typeface="Calibri"/>
                <a:cs typeface="Calibri"/>
              </a:rPr>
              <a:t>(cm+NAP)</a:t>
            </a:r>
            <a:endParaRPr sz="975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215519" y="3052699"/>
            <a:ext cx="773247" cy="420526"/>
          </a:xfrm>
          <a:prstGeom prst="rect">
            <a:avLst/>
          </a:prstGeom>
        </p:spPr>
        <p:txBody>
          <a:bodyPr vert="horz" wrap="square" lIns="0" tIns="58678" rIns="0" bIns="0" rtlCol="0">
            <a:spAutoFit/>
          </a:bodyPr>
          <a:lstStyle/>
          <a:p>
            <a:pPr algn="ctr" defTabSz="938814">
              <a:spcBef>
                <a:spcPts val="462"/>
              </a:spcBef>
              <a:tabLst>
                <a:tab pos="511784" algn="l"/>
              </a:tabLst>
            </a:pPr>
            <a:r>
              <a:rPr sz="924" kern="0" spc="-21" dirty="0">
                <a:solidFill>
                  <a:srgbClr val="585858"/>
                </a:solidFill>
                <a:latin typeface="Calibri"/>
                <a:cs typeface="Calibri"/>
              </a:rPr>
              <a:t>1985</a:t>
            </a:r>
            <a:r>
              <a:rPr sz="924" kern="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924" kern="0" spc="-21" dirty="0">
                <a:solidFill>
                  <a:srgbClr val="585858"/>
                </a:solidFill>
                <a:latin typeface="Calibri"/>
                <a:cs typeface="Calibri"/>
              </a:rPr>
              <a:t>1990</a:t>
            </a:r>
            <a:endParaRPr sz="924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5857" algn="ctr" defTabSz="938814">
              <a:spcBef>
                <a:spcPts val="406"/>
              </a:spcBef>
            </a:pPr>
            <a:r>
              <a:rPr sz="1027" kern="0" dirty="0">
                <a:solidFill>
                  <a:srgbClr val="585858"/>
                </a:solidFill>
                <a:latin typeface="Calibri"/>
                <a:cs typeface="Calibri"/>
              </a:rPr>
              <a:t>tijd</a:t>
            </a:r>
            <a:r>
              <a:rPr sz="1027" kern="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27" kern="0" spc="-10" dirty="0">
                <a:solidFill>
                  <a:srgbClr val="585858"/>
                </a:solidFill>
                <a:latin typeface="Calibri"/>
                <a:cs typeface="Calibri"/>
              </a:rPr>
              <a:t>(jaren)</a:t>
            </a:r>
            <a:endParaRPr sz="1027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xfrm>
            <a:off x="6634048" y="886711"/>
            <a:ext cx="3597617" cy="236951"/>
          </a:xfrm>
          <a:prstGeom prst="rect">
            <a:avLst/>
          </a:prstGeom>
        </p:spPr>
        <p:txBody>
          <a:bodyPr vert="horz" wrap="square" lIns="0" tIns="15647" rIns="0" bIns="0" rtlCol="0">
            <a:spAutoFit/>
          </a:bodyPr>
          <a:lstStyle/>
          <a:p>
            <a:pPr marL="13039">
              <a:spcBef>
                <a:spcPts val="123"/>
              </a:spcBef>
            </a:pPr>
            <a:r>
              <a:rPr sz="1437" dirty="0">
                <a:solidFill>
                  <a:srgbClr val="585858"/>
                </a:solidFill>
                <a:latin typeface="Calibri"/>
                <a:cs typeface="Calibri"/>
              </a:rPr>
              <a:t>Grondwaterstand</a:t>
            </a:r>
            <a:r>
              <a:rPr sz="1437" spc="3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37" dirty="0">
                <a:solidFill>
                  <a:srgbClr val="585858"/>
                </a:solidFill>
                <a:latin typeface="Calibri"/>
                <a:cs typeface="Calibri"/>
              </a:rPr>
              <a:t>peilbuis</a:t>
            </a:r>
            <a:r>
              <a:rPr sz="1437" spc="82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37" dirty="0">
                <a:solidFill>
                  <a:srgbClr val="585858"/>
                </a:solidFill>
                <a:latin typeface="Calibri"/>
                <a:cs typeface="Calibri"/>
              </a:rPr>
              <a:t>B27B0001</a:t>
            </a:r>
            <a:r>
              <a:rPr sz="1437" spc="67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37" spc="-10" dirty="0">
                <a:solidFill>
                  <a:srgbClr val="585858"/>
                </a:solidFill>
                <a:latin typeface="Calibri"/>
                <a:cs typeface="Calibri"/>
              </a:rPr>
              <a:t>(Zuidweg)</a:t>
            </a:r>
            <a:endParaRPr sz="1437">
              <a:latin typeface="Calibri"/>
              <a:cs typeface="Calibri"/>
            </a:endParaRPr>
          </a:p>
        </p:txBody>
      </p:sp>
      <p:pic>
        <p:nvPicPr>
          <p:cNvPr id="62" name="object 6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84383" y="3454035"/>
            <a:ext cx="7164792" cy="2526072"/>
          </a:xfrm>
          <a:prstGeom prst="rect">
            <a:avLst/>
          </a:prstGeom>
        </p:spPr>
      </p:pic>
      <p:sp>
        <p:nvSpPr>
          <p:cNvPr id="63" name="object 63"/>
          <p:cNvSpPr txBox="1">
            <a:spLocks noGrp="1"/>
          </p:cNvSpPr>
          <p:nvPr>
            <p:ph type="sldNum" sz="quarter" idx="7"/>
          </p:nvPr>
        </p:nvSpPr>
        <p:spPr>
          <a:xfrm>
            <a:off x="11435685" y="8285076"/>
            <a:ext cx="253036" cy="202770"/>
          </a:xfrm>
          <a:prstGeom prst="rect">
            <a:avLst/>
          </a:prstGeom>
        </p:spPr>
        <p:txBody>
          <a:bodyPr vert="horz" wrap="square" lIns="0" tIns="24123" rIns="0" bIns="0" rtlCol="0">
            <a:spAutoFit/>
          </a:bodyPr>
          <a:lstStyle/>
          <a:p>
            <a:pPr marL="39117" defTabSz="938814">
              <a:spcBef>
                <a:spcPts val="190"/>
              </a:spcBef>
            </a:pPr>
            <a:fld id="{81D60167-4931-47E6-BA6A-407CBD079E47}" type="slidenum">
              <a:rPr kern="0" spc="-26" dirty="0"/>
              <a:pPr marL="39117" defTabSz="938814">
                <a:spcBef>
                  <a:spcPts val="190"/>
                </a:spcBef>
              </a:pPr>
              <a:t>19</a:t>
            </a:fld>
            <a:endParaRPr kern="0" spc="-2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47687A-D0D3-A9E8-CFAA-84A83E35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684" y="279273"/>
            <a:ext cx="8928100" cy="993775"/>
          </a:xfrm>
        </p:spPr>
        <p:txBody>
          <a:bodyPr/>
          <a:lstStyle/>
          <a:p>
            <a:r>
              <a:rPr lang="nl-NL" sz="2800" dirty="0"/>
              <a:t>Aanleiding en verhaal wateraccu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7688330-51A6-45C9-A0BA-7DC264C100A6}"/>
              </a:ext>
            </a:extLst>
          </p:cNvPr>
          <p:cNvSpPr txBox="1"/>
          <p:nvPr/>
        </p:nvSpPr>
        <p:spPr>
          <a:xfrm>
            <a:off x="2260600" y="1631950"/>
            <a:ext cx="864296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 juli 2022 heeft PS drinkwaterreserveringsgebieden (</a:t>
            </a:r>
            <a:r>
              <a:rPr lang="nl-NL" dirty="0" err="1"/>
              <a:t>DRG’s</a:t>
            </a:r>
            <a:r>
              <a:rPr lang="nl-NL" dirty="0"/>
              <a:t>) vastgesteld. 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Provincie Gelderland is verdergegaan met het proces adaptieve strategie.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Voorbereiden inzet nieuwe </a:t>
            </a:r>
            <a:r>
              <a:rPr lang="nl-NL" dirty="0" err="1"/>
              <a:t>DRG’s</a:t>
            </a:r>
            <a:r>
              <a:rPr lang="nl-NL" dirty="0"/>
              <a:t> voor toekomstige duurzame waterwinning. 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Andere winconcepten kunnen in dit proces worden verkend en toegepast. Waterbesparing en het wateraccu concept zijn hierbij belangrijke thema’s.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2C15E8E-6023-4E11-E623-FAAEFE7ADC52}"/>
              </a:ext>
            </a:extLst>
          </p:cNvPr>
          <p:cNvSpPr/>
          <p:nvPr/>
        </p:nvSpPr>
        <p:spPr>
          <a:xfrm>
            <a:off x="2133600" y="5879690"/>
            <a:ext cx="1592826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4327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5613" y="2127715"/>
            <a:ext cx="8674900" cy="370781"/>
          </a:xfrm>
          <a:prstGeom prst="rect">
            <a:avLst/>
          </a:prstGeom>
        </p:spPr>
        <p:txBody>
          <a:bodyPr vert="horz" wrap="square" lIns="0" tIns="13692" rIns="0" bIns="0" rtlCol="0">
            <a:spAutoFit/>
          </a:bodyPr>
          <a:lstStyle/>
          <a:p>
            <a:pPr marL="13039">
              <a:spcBef>
                <a:spcPts val="108"/>
              </a:spcBef>
            </a:pPr>
            <a:r>
              <a:rPr spc="-10" dirty="0"/>
              <a:t>Uitgangspunten</a:t>
            </a:r>
            <a:r>
              <a:rPr spc="-56" dirty="0"/>
              <a:t> </a:t>
            </a:r>
            <a:r>
              <a:rPr spc="-10" dirty="0"/>
              <a:t>wateraccu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5613" y="2498496"/>
            <a:ext cx="5115424" cy="2817107"/>
          </a:xfrm>
          <a:prstGeom prst="rect">
            <a:avLst/>
          </a:prstGeom>
        </p:spPr>
        <p:txBody>
          <a:bodyPr vert="horz" wrap="square" lIns="0" tIns="106923" rIns="0" bIns="0" rtlCol="0">
            <a:spAutoFit/>
          </a:bodyPr>
          <a:lstStyle/>
          <a:p>
            <a:pPr marL="247091" indent="-234052" defTabSz="938814">
              <a:spcBef>
                <a:spcPts val="841"/>
              </a:spcBef>
              <a:buFont typeface="Segoe UI Semibold"/>
              <a:buChar char="-"/>
              <a:tabLst>
                <a:tab pos="247091" algn="l"/>
              </a:tabLst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natuurlijke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bodem-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watersysteem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balans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brengen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houden</a:t>
            </a:r>
            <a:endParaRPr sz="1232" kern="0" dirty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marL="247743" marR="216449" indent="-234704" defTabSz="938814">
              <a:lnSpc>
                <a:spcPct val="150000"/>
              </a:lnSpc>
              <a:buFont typeface="Segoe UI Semibold"/>
              <a:buChar char="-"/>
              <a:tabLst>
                <a:tab pos="247743" algn="l"/>
              </a:tabLst>
            </a:pPr>
            <a:r>
              <a:rPr sz="1232" b="1" kern="0" spc="-21" dirty="0">
                <a:latin typeface="Segoe UI"/>
                <a:cs typeface="Segoe UI"/>
              </a:rPr>
              <a:t>Risico's</a:t>
            </a:r>
            <a:r>
              <a:rPr sz="1232" b="1" kern="0" spc="-15" dirty="0">
                <a:latin typeface="Segoe UI"/>
                <a:cs typeface="Segoe UI"/>
              </a:rPr>
              <a:t> </a:t>
            </a:r>
            <a:r>
              <a:rPr sz="1232" b="1" kern="0" dirty="0">
                <a:latin typeface="Segoe UI"/>
                <a:cs typeface="Segoe UI"/>
              </a:rPr>
              <a:t>op</a:t>
            </a:r>
            <a:r>
              <a:rPr sz="1232" b="1" kern="0" spc="-5" dirty="0">
                <a:latin typeface="Segoe UI"/>
                <a:cs typeface="Segoe UI"/>
              </a:rPr>
              <a:t> </a:t>
            </a:r>
            <a:r>
              <a:rPr sz="1232" b="1" kern="0" spc="-10" dirty="0">
                <a:latin typeface="Segoe UI"/>
                <a:cs typeface="Segoe UI"/>
              </a:rPr>
              <a:t>verontreiniging</a:t>
            </a:r>
            <a:r>
              <a:rPr sz="1232" b="1" kern="0" spc="-15" dirty="0"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 de bodem en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watersysteem </a:t>
            </a:r>
            <a:r>
              <a:rPr sz="1232" b="1" kern="0" dirty="0">
                <a:latin typeface="Segoe UI"/>
                <a:cs typeface="Segoe UI"/>
              </a:rPr>
              <a:t>voorkomen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--&gt;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daarom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aanvoerwater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eerst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voldoende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zuiveren</a:t>
            </a:r>
            <a:endParaRPr sz="1232" kern="0" dirty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marL="247743" marR="107572" defTabSz="938814">
              <a:lnSpc>
                <a:spcPct val="150000"/>
              </a:lnSpc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(eisen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Omgevingswet)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dan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pas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infiltreren: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aandacht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voor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risico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gebiedsvreemd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water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op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natuur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in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kwelgebieden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langs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beken</a:t>
            </a:r>
            <a:endParaRPr sz="1232" kern="0" dirty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marL="247091" indent="-234052" defTabSz="938814">
              <a:spcBef>
                <a:spcPts val="739"/>
              </a:spcBef>
              <a:buFont typeface="Segoe UI Semibold"/>
              <a:buChar char="-"/>
              <a:tabLst>
                <a:tab pos="247091" algn="l"/>
              </a:tabLst>
            </a:pP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Streven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 err="1">
                <a:solidFill>
                  <a:srgbClr val="174350"/>
                </a:solidFill>
                <a:latin typeface="Segoe UI"/>
                <a:cs typeface="Segoe UI"/>
              </a:rPr>
              <a:t>naar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 err="1">
                <a:solidFill>
                  <a:srgbClr val="174350"/>
                </a:solidFill>
                <a:latin typeface="Segoe UI"/>
                <a:cs typeface="Segoe UI"/>
              </a:rPr>
              <a:t>een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b="1" kern="0" dirty="0" err="1">
                <a:latin typeface="Segoe UI"/>
                <a:cs typeface="Segoe UI"/>
              </a:rPr>
              <a:t>goede</a:t>
            </a:r>
            <a:r>
              <a:rPr sz="1232" b="1" kern="0" spc="-5" dirty="0">
                <a:latin typeface="Segoe UI"/>
                <a:cs typeface="Segoe UI"/>
              </a:rPr>
              <a:t> </a:t>
            </a:r>
            <a:r>
              <a:rPr sz="1232" b="1" kern="0" spc="-10" dirty="0" err="1">
                <a:latin typeface="Segoe UI"/>
                <a:cs typeface="Segoe UI"/>
              </a:rPr>
              <a:t>kosteneffectiviteit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:</a:t>
            </a:r>
            <a:endParaRPr sz="1232" kern="0" dirty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marL="482446" marR="277733" indent="-234704" defTabSz="938814">
              <a:lnSpc>
                <a:spcPct val="150000"/>
              </a:lnSpc>
              <a:tabLst>
                <a:tab pos="481794" algn="l"/>
              </a:tabLst>
            </a:pPr>
            <a:r>
              <a:rPr sz="1232" kern="0" spc="-51" dirty="0">
                <a:solidFill>
                  <a:srgbClr val="174350"/>
                </a:solidFill>
                <a:latin typeface="Segoe UI Semibold"/>
                <a:cs typeface="Segoe UI Semibold"/>
              </a:rPr>
              <a:t>-</a:t>
            </a:r>
            <a:r>
              <a:rPr sz="1232" kern="0" dirty="0">
                <a:solidFill>
                  <a:srgbClr val="174350"/>
                </a:solidFill>
                <a:latin typeface="Segoe UI Semibold"/>
                <a:cs typeface="Segoe UI Semibold"/>
              </a:rPr>
              <a:t>	</a:t>
            </a:r>
            <a:r>
              <a:rPr sz="1232" kern="0" dirty="0" err="1">
                <a:solidFill>
                  <a:srgbClr val="174350"/>
                </a:solidFill>
                <a:latin typeface="Segoe UI"/>
                <a:cs typeface="Segoe UI"/>
              </a:rPr>
              <a:t>Bij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 err="1">
                <a:solidFill>
                  <a:srgbClr val="174350"/>
                </a:solidFill>
                <a:latin typeface="Segoe UI"/>
                <a:cs typeface="Segoe UI"/>
              </a:rPr>
              <a:t>voorkeur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 err="1">
                <a:solidFill>
                  <a:srgbClr val="174350"/>
                </a:solidFill>
                <a:latin typeface="Segoe UI"/>
                <a:cs typeface="Segoe UI"/>
              </a:rPr>
              <a:t>een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zo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 err="1">
                <a:solidFill>
                  <a:srgbClr val="174350"/>
                </a:solidFill>
                <a:latin typeface="Segoe UI"/>
                <a:cs typeface="Segoe UI"/>
              </a:rPr>
              <a:t>schoon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 err="1">
                <a:solidFill>
                  <a:srgbClr val="174350"/>
                </a:solidFill>
                <a:latin typeface="Segoe UI"/>
                <a:cs typeface="Segoe UI"/>
              </a:rPr>
              <a:t>mogelijke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 err="1">
                <a:solidFill>
                  <a:srgbClr val="174350"/>
                </a:solidFill>
                <a:latin typeface="Segoe UI"/>
                <a:cs typeface="Segoe UI"/>
              </a:rPr>
              <a:t>bron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 err="1">
                <a:solidFill>
                  <a:srgbClr val="174350"/>
                </a:solidFill>
                <a:latin typeface="Segoe UI"/>
                <a:cs typeface="Segoe UI"/>
              </a:rPr>
              <a:t>aanvoerwater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(</a:t>
            </a:r>
            <a:r>
              <a:rPr sz="1232" kern="0" dirty="0" err="1">
                <a:solidFill>
                  <a:srgbClr val="174350"/>
                </a:solidFill>
                <a:latin typeface="Segoe UI"/>
                <a:cs typeface="Segoe UI"/>
              </a:rPr>
              <a:t>kleinere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 err="1">
                <a:solidFill>
                  <a:srgbClr val="174350"/>
                </a:solidFill>
                <a:latin typeface="Segoe UI"/>
                <a:cs typeface="Segoe UI"/>
              </a:rPr>
              <a:t>zuiveringsinspanning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),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die </a:t>
            </a:r>
            <a:r>
              <a:rPr sz="1232" kern="0" dirty="0" err="1">
                <a:solidFill>
                  <a:srgbClr val="174350"/>
                </a:solidFill>
                <a:latin typeface="Segoe UI"/>
                <a:cs typeface="Segoe UI"/>
              </a:rPr>
              <a:t>dichtbij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 err="1">
                <a:solidFill>
                  <a:srgbClr val="174350"/>
                </a:solidFill>
                <a:latin typeface="Segoe UI"/>
                <a:cs typeface="Segoe UI"/>
              </a:rPr>
              <a:t>infiltratiepunt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is </a:t>
            </a:r>
            <a:r>
              <a:rPr sz="1232" kern="0" dirty="0" err="1">
                <a:solidFill>
                  <a:srgbClr val="174350"/>
                </a:solidFill>
                <a:latin typeface="Segoe UI"/>
                <a:cs typeface="Segoe UI"/>
              </a:rPr>
              <a:t>gelegen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(minder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 err="1">
                <a:solidFill>
                  <a:srgbClr val="174350"/>
                </a:solidFill>
                <a:latin typeface="Segoe UI"/>
                <a:cs typeface="Segoe UI"/>
              </a:rPr>
              <a:t>transportkosten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 err="1">
                <a:solidFill>
                  <a:srgbClr val="174350"/>
                </a:solidFill>
                <a:latin typeface="Segoe UI"/>
                <a:cs typeface="Segoe UI"/>
              </a:rPr>
              <a:t>voor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 err="1">
                <a:solidFill>
                  <a:srgbClr val="174350"/>
                </a:solidFill>
                <a:latin typeface="Segoe UI"/>
                <a:cs typeface="Segoe UI"/>
              </a:rPr>
              <a:t>aanvoerwater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)</a:t>
            </a:r>
            <a:endParaRPr sz="1232" kern="0" dirty="0">
              <a:solidFill>
                <a:sysClr val="windowText" lastClr="000000"/>
              </a:solidFill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5721" y="2498496"/>
            <a:ext cx="4954385" cy="2892112"/>
          </a:xfrm>
          <a:prstGeom prst="rect">
            <a:avLst/>
          </a:prstGeom>
        </p:spPr>
        <p:txBody>
          <a:bodyPr vert="horz" wrap="square" lIns="0" tIns="13040" rIns="0" bIns="0" rtlCol="0">
            <a:spAutoFit/>
          </a:bodyPr>
          <a:lstStyle/>
          <a:p>
            <a:pPr marL="247743" marR="86058" indent="-234704" defTabSz="938814">
              <a:lnSpc>
                <a:spcPct val="150000"/>
              </a:lnSpc>
              <a:spcBef>
                <a:spcPts val="103"/>
              </a:spcBef>
              <a:buFont typeface="Segoe UI Semibold"/>
              <a:buChar char="-"/>
              <a:tabLst>
                <a:tab pos="247743" algn="l"/>
              </a:tabLst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Een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goede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benutting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effectief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vasthouden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geïnfiltreerde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water</a:t>
            </a:r>
            <a:r>
              <a:rPr sz="1232" kern="0" spc="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in</a:t>
            </a:r>
            <a:r>
              <a:rPr sz="1232" kern="0" spc="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grondwatersysteem</a:t>
            </a:r>
            <a:r>
              <a:rPr sz="1232" kern="0" spc="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Noord-Veluwe:</a:t>
            </a:r>
            <a:endParaRPr sz="1232" kern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marL="496789" lvl="1" indent="-232748" defTabSz="938814">
              <a:spcBef>
                <a:spcPts val="739"/>
              </a:spcBef>
              <a:buFontTx/>
              <a:buAutoNum type="arabicPeriod"/>
              <a:tabLst>
                <a:tab pos="496789" algn="l"/>
              </a:tabLst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water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op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een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zo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hoog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mogelijk</a:t>
            </a:r>
            <a:r>
              <a:rPr sz="1232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punt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infiltreren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--&gt;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dit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is</a:t>
            </a:r>
            <a:endParaRPr sz="1232" kern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marL="498745" marR="125827" defTabSz="938814">
              <a:lnSpc>
                <a:spcPct val="150000"/>
              </a:lnSpc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bovenop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Noord-Veluwe,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net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ten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westen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kleischotten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die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een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barrière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vormen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voor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grondwaterstroming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in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zuidoostelijke</a:t>
            </a:r>
            <a:r>
              <a:rPr sz="1232" kern="0" spc="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richting</a:t>
            </a:r>
            <a:endParaRPr sz="1232" kern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marL="496789" marR="5216" lvl="1" indent="-232748" defTabSz="938814">
              <a:lnSpc>
                <a:spcPct val="150000"/>
              </a:lnSpc>
              <a:buFontTx/>
              <a:buAutoNum type="arabicPeriod" startAt="2"/>
              <a:tabLst>
                <a:tab pos="498745" algn="l"/>
              </a:tabLst>
            </a:pP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Water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zo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lang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mogelijk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door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bodem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laten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stromen,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om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het 	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water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zoveel</a:t>
            </a:r>
            <a:r>
              <a:rPr sz="1232" kern="0" spc="-5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mogelijk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vast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te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houden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tussen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winter-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en 	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zomerperiode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--&gt;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daarom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infiltreren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via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infiltratievijvers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in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plaats 	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infiltreren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via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ondergrondse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buizen.</a:t>
            </a:r>
            <a:endParaRPr sz="1232" kern="0">
              <a:solidFill>
                <a:sysClr val="windowText" lastClr="000000"/>
              </a:solidFill>
              <a:latin typeface="Segoe UI"/>
              <a:cs typeface="Segoe U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7185" y="788487"/>
            <a:ext cx="2701799" cy="803890"/>
            <a:chOff x="104394" y="0"/>
            <a:chExt cx="2631440" cy="7829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3005" y="0"/>
              <a:ext cx="782574" cy="7825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94" y="151637"/>
              <a:ext cx="1847850" cy="47929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435685" y="8285076"/>
            <a:ext cx="253036" cy="202770"/>
          </a:xfrm>
          <a:prstGeom prst="rect">
            <a:avLst/>
          </a:prstGeom>
        </p:spPr>
        <p:txBody>
          <a:bodyPr vert="horz" wrap="square" lIns="0" tIns="24123" rIns="0" bIns="0" rtlCol="0">
            <a:spAutoFit/>
          </a:bodyPr>
          <a:lstStyle/>
          <a:p>
            <a:pPr marL="39117" defTabSz="938814">
              <a:spcBef>
                <a:spcPts val="190"/>
              </a:spcBef>
            </a:pPr>
            <a:fld id="{81D60167-4931-47E6-BA6A-407CBD079E47}" type="slidenum">
              <a:rPr kern="0" spc="-26" dirty="0"/>
              <a:pPr marL="39117" defTabSz="938814">
                <a:spcBef>
                  <a:spcPts val="190"/>
                </a:spcBef>
              </a:pPr>
              <a:t>20</a:t>
            </a:fld>
            <a:endParaRPr kern="0" spc="-26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5613" y="1994251"/>
            <a:ext cx="8674900" cy="370781"/>
          </a:xfrm>
          <a:prstGeom prst="rect">
            <a:avLst/>
          </a:prstGeom>
        </p:spPr>
        <p:txBody>
          <a:bodyPr vert="horz" wrap="square" lIns="0" tIns="13692" rIns="0" bIns="0" rtlCol="0">
            <a:spAutoFit/>
          </a:bodyPr>
          <a:lstStyle/>
          <a:p>
            <a:pPr marL="13039">
              <a:spcBef>
                <a:spcPts val="108"/>
              </a:spcBef>
            </a:pPr>
            <a:r>
              <a:rPr spc="-10" dirty="0"/>
              <a:t>Uitgangspunten</a:t>
            </a:r>
            <a:r>
              <a:rPr spc="-56" dirty="0"/>
              <a:t> </a:t>
            </a:r>
            <a:r>
              <a:rPr spc="-10" dirty="0"/>
              <a:t>wateraccu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5613" y="2365032"/>
            <a:ext cx="6184669" cy="3391045"/>
          </a:xfrm>
          <a:prstGeom prst="rect">
            <a:avLst/>
          </a:prstGeom>
        </p:spPr>
        <p:txBody>
          <a:bodyPr vert="horz" wrap="square" lIns="0" tIns="106923" rIns="0" bIns="0" rtlCol="0">
            <a:spAutoFit/>
          </a:bodyPr>
          <a:lstStyle/>
          <a:p>
            <a:pPr marL="13039" defTabSz="938814">
              <a:spcBef>
                <a:spcPts val="841"/>
              </a:spcBef>
            </a:pP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Voor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Wateraccu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alleen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gebruik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maken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(voor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te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zuiveren)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oppervlaktewater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als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bron:</a:t>
            </a:r>
            <a:endParaRPr sz="1232" kern="0" dirty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marL="247743" marR="106269" indent="-234704" defTabSz="938814">
              <a:lnSpc>
                <a:spcPct val="150000"/>
              </a:lnSpc>
              <a:buFont typeface="Segoe UI Semibold"/>
              <a:buChar char="-"/>
              <a:tabLst>
                <a:tab pos="247743" algn="l"/>
              </a:tabLst>
            </a:pP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Water onttrekken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 uit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grondwaterpakket</a:t>
            </a:r>
            <a:r>
              <a:rPr sz="1232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veroorzaakt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elders</a:t>
            </a:r>
            <a:r>
              <a:rPr sz="1232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verdroging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is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daarmee onwenselijk</a:t>
            </a:r>
            <a:endParaRPr sz="1232" kern="0" dirty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marL="247743" marR="97141" indent="-234704" defTabSz="938814">
              <a:lnSpc>
                <a:spcPct val="150000"/>
              </a:lnSpc>
              <a:buFont typeface="Segoe UI Semibold"/>
              <a:buChar char="-"/>
              <a:tabLst>
                <a:tab pos="247743" algn="l"/>
              </a:tabLst>
            </a:pPr>
            <a:r>
              <a:rPr sz="1232" b="1" kern="0" dirty="0">
                <a:latin typeface="Segoe UI"/>
                <a:cs typeface="Segoe UI"/>
              </a:rPr>
              <a:t>Oppervlaktewater</a:t>
            </a:r>
            <a:r>
              <a:rPr sz="1232" b="1" kern="0" spc="-41" dirty="0">
                <a:latin typeface="Segoe UI"/>
                <a:cs typeface="Segoe UI"/>
              </a:rPr>
              <a:t> </a:t>
            </a:r>
            <a:r>
              <a:rPr sz="1232" b="1" kern="0" dirty="0">
                <a:latin typeface="Segoe UI"/>
                <a:cs typeface="Segoe UI"/>
              </a:rPr>
              <a:t>is</a:t>
            </a:r>
            <a:r>
              <a:rPr sz="1232" b="1" kern="0" spc="-31" dirty="0">
                <a:latin typeface="Segoe UI"/>
                <a:cs typeface="Segoe UI"/>
              </a:rPr>
              <a:t> </a:t>
            </a:r>
            <a:r>
              <a:rPr sz="1232" b="1" kern="0" dirty="0">
                <a:latin typeface="Segoe UI"/>
                <a:cs typeface="Segoe UI"/>
              </a:rPr>
              <a:t>ruim</a:t>
            </a:r>
            <a:r>
              <a:rPr sz="1232" b="1" kern="0" spc="-31" dirty="0">
                <a:latin typeface="Segoe UI"/>
                <a:cs typeface="Segoe UI"/>
              </a:rPr>
              <a:t> </a:t>
            </a:r>
            <a:r>
              <a:rPr sz="1232" b="1" kern="0" dirty="0">
                <a:latin typeface="Segoe UI"/>
                <a:cs typeface="Segoe UI"/>
              </a:rPr>
              <a:t>aanwezig</a:t>
            </a:r>
            <a:r>
              <a:rPr sz="1232" b="1" kern="0" spc="-36" dirty="0"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in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winterhalfjaar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daarmee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een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beschikbare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bron.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Inname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oppervlaktewater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vindt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alleen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plaats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in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winterhalfjaar</a:t>
            </a:r>
            <a:endParaRPr sz="1232" kern="0" dirty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marL="247743" marR="5216" indent="-234704" defTabSz="938814">
              <a:lnSpc>
                <a:spcPct val="150000"/>
              </a:lnSpc>
              <a:buFont typeface="Segoe UI Semibold"/>
              <a:buChar char="-"/>
              <a:tabLst>
                <a:tab pos="247743" algn="l"/>
              </a:tabLst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Effluent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RWZI’s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is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in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dit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project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niet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als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mogelijke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bron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voor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Wateraccu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meegenomen,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omdat</a:t>
            </a:r>
            <a:r>
              <a:rPr sz="1232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”Waterfabriek”-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oplossingen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ook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zomerperiode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toepasbaar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zijn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dan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een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meteen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bruikbare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bron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schoon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water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vormt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met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meerwaarde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voor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lokale benutting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(natuur,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landbouw,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industrie,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grondwatersuppletie),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die</a:t>
            </a:r>
            <a:r>
              <a:rPr sz="1232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niet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eerst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in</a:t>
            </a:r>
            <a:r>
              <a:rPr sz="1232" kern="0" spc="513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Wateraccu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hoeft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te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worden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opgeslagen.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Een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voorbeeld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hiervan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is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in</a:t>
            </a:r>
            <a:r>
              <a:rPr sz="1232" kern="0" spc="513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ontwikkeling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zijnde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waterketensluiting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Epe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Vitens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Waterschap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Vallei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Veluwe</a:t>
            </a:r>
            <a:endParaRPr sz="1232" kern="0" dirty="0">
              <a:solidFill>
                <a:sysClr val="windowText" lastClr="000000"/>
              </a:solidFill>
              <a:latin typeface="Segoe UI"/>
              <a:cs typeface="Segoe U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7186" y="788487"/>
            <a:ext cx="12062256" cy="4484309"/>
            <a:chOff x="104394" y="0"/>
            <a:chExt cx="11748135" cy="43675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3005" y="0"/>
              <a:ext cx="782574" cy="7825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94" y="151637"/>
              <a:ext cx="1847850" cy="4792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1508" y="2011679"/>
              <a:ext cx="5120640" cy="235534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435685" y="8285076"/>
            <a:ext cx="253036" cy="202770"/>
          </a:xfrm>
          <a:prstGeom prst="rect">
            <a:avLst/>
          </a:prstGeom>
        </p:spPr>
        <p:txBody>
          <a:bodyPr vert="horz" wrap="square" lIns="0" tIns="24123" rIns="0" bIns="0" rtlCol="0">
            <a:spAutoFit/>
          </a:bodyPr>
          <a:lstStyle/>
          <a:p>
            <a:pPr marL="39117" defTabSz="938814">
              <a:spcBef>
                <a:spcPts val="190"/>
              </a:spcBef>
            </a:pPr>
            <a:fld id="{81D60167-4931-47E6-BA6A-407CBD079E47}" type="slidenum">
              <a:rPr kern="0" spc="-26" dirty="0"/>
              <a:pPr marL="39117" defTabSz="938814">
                <a:spcBef>
                  <a:spcPts val="190"/>
                </a:spcBef>
              </a:pPr>
              <a:t>21</a:t>
            </a:fld>
            <a:endParaRPr kern="0" spc="-26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5613" y="1886794"/>
            <a:ext cx="8674900" cy="370122"/>
          </a:xfrm>
          <a:prstGeom prst="rect">
            <a:avLst/>
          </a:prstGeom>
        </p:spPr>
        <p:txBody>
          <a:bodyPr vert="horz" wrap="square" lIns="0" tIns="13040" rIns="0" bIns="0" rtlCol="0">
            <a:spAutoFit/>
          </a:bodyPr>
          <a:lstStyle/>
          <a:p>
            <a:pPr marL="3260">
              <a:spcBef>
                <a:spcPts val="103"/>
              </a:spcBef>
            </a:pPr>
            <a:r>
              <a:rPr spc="-10" dirty="0"/>
              <a:t>Uitgangspunten</a:t>
            </a:r>
            <a:r>
              <a:rPr spc="-113" dirty="0"/>
              <a:t> </a:t>
            </a:r>
            <a:r>
              <a:rPr dirty="0"/>
              <a:t>wateraccu:</a:t>
            </a:r>
            <a:r>
              <a:rPr spc="-113" dirty="0"/>
              <a:t> </a:t>
            </a:r>
            <a:r>
              <a:rPr spc="-10" dirty="0"/>
              <a:t>Omgevingswet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555613" y="2551724"/>
            <a:ext cx="5050708" cy="3389030"/>
          </a:xfrm>
          <a:prstGeom prst="rect">
            <a:avLst/>
          </a:prstGeom>
        </p:spPr>
        <p:txBody>
          <a:bodyPr vert="horz" wrap="square" lIns="0" tIns="106923" rIns="0" bIns="0" rtlCol="0">
            <a:spAutoFit/>
          </a:bodyPr>
          <a:lstStyle/>
          <a:p>
            <a:pPr marL="249047" indent="-236008">
              <a:spcBef>
                <a:spcPts val="841"/>
              </a:spcBef>
              <a:buFont typeface="Segoe UI Semibold"/>
              <a:buChar char="-"/>
              <a:tabLst>
                <a:tab pos="249047" algn="l"/>
              </a:tabLst>
            </a:pPr>
            <a:r>
              <a:rPr dirty="0"/>
              <a:t>Sinds</a:t>
            </a:r>
            <a:r>
              <a:rPr spc="-36" dirty="0"/>
              <a:t> </a:t>
            </a:r>
            <a:r>
              <a:rPr dirty="0"/>
              <a:t>1</a:t>
            </a:r>
            <a:r>
              <a:rPr spc="-26" dirty="0"/>
              <a:t> </a:t>
            </a:r>
            <a:r>
              <a:rPr dirty="0"/>
              <a:t>januari</a:t>
            </a:r>
            <a:r>
              <a:rPr spc="-51" dirty="0"/>
              <a:t> </a:t>
            </a:r>
            <a:r>
              <a:rPr dirty="0"/>
              <a:t>2024</a:t>
            </a:r>
            <a:r>
              <a:rPr spc="-26" dirty="0"/>
              <a:t> </a:t>
            </a:r>
            <a:r>
              <a:rPr dirty="0"/>
              <a:t>is</a:t>
            </a:r>
            <a:r>
              <a:rPr spc="-36" dirty="0"/>
              <a:t> </a:t>
            </a:r>
            <a:r>
              <a:rPr dirty="0"/>
              <a:t>de</a:t>
            </a:r>
            <a:r>
              <a:rPr spc="-26" dirty="0"/>
              <a:t> </a:t>
            </a:r>
            <a:r>
              <a:rPr dirty="0"/>
              <a:t>Omgevingswet</a:t>
            </a:r>
            <a:r>
              <a:rPr spc="-41" dirty="0"/>
              <a:t> </a:t>
            </a:r>
            <a:r>
              <a:rPr spc="-10" dirty="0"/>
              <a:t>ingegaan</a:t>
            </a:r>
          </a:p>
          <a:p>
            <a:pPr marL="249047" marR="1088764" indent="-236658">
              <a:lnSpc>
                <a:spcPct val="150000"/>
              </a:lnSpc>
              <a:buFont typeface="Segoe UI Semibold"/>
              <a:buChar char="-"/>
              <a:tabLst>
                <a:tab pos="249047" algn="l"/>
              </a:tabLst>
            </a:pPr>
            <a:r>
              <a:rPr dirty="0"/>
              <a:t>Hierin</a:t>
            </a:r>
            <a:r>
              <a:rPr spc="-31" dirty="0"/>
              <a:t> </a:t>
            </a:r>
            <a:r>
              <a:rPr dirty="0"/>
              <a:t>is</a:t>
            </a:r>
            <a:r>
              <a:rPr spc="-5" dirty="0"/>
              <a:t> </a:t>
            </a:r>
            <a:r>
              <a:rPr dirty="0"/>
              <a:t>een</a:t>
            </a:r>
            <a:r>
              <a:rPr spc="-21" dirty="0"/>
              <a:t> </a:t>
            </a:r>
            <a:r>
              <a:rPr spc="-10" dirty="0"/>
              <a:t>omgevingsvergunning</a:t>
            </a:r>
            <a:r>
              <a:rPr spc="-21" dirty="0"/>
              <a:t> </a:t>
            </a:r>
            <a:r>
              <a:rPr dirty="0"/>
              <a:t>vereist</a:t>
            </a:r>
            <a:r>
              <a:rPr spc="-15" dirty="0"/>
              <a:t> </a:t>
            </a:r>
            <a:r>
              <a:rPr dirty="0"/>
              <a:t>voor</a:t>
            </a:r>
            <a:r>
              <a:rPr spc="-21" dirty="0"/>
              <a:t> </a:t>
            </a:r>
            <a:r>
              <a:rPr spc="-26" dirty="0"/>
              <a:t>een </a:t>
            </a:r>
            <a:r>
              <a:rPr dirty="0"/>
              <a:t>milieubelastende</a:t>
            </a:r>
            <a:r>
              <a:rPr spc="-67" dirty="0"/>
              <a:t> </a:t>
            </a:r>
            <a:r>
              <a:rPr dirty="0"/>
              <a:t>activiteit</a:t>
            </a:r>
            <a:r>
              <a:rPr spc="-46" dirty="0"/>
              <a:t> </a:t>
            </a:r>
            <a:r>
              <a:rPr dirty="0"/>
              <a:t>(zoals</a:t>
            </a:r>
            <a:r>
              <a:rPr spc="-62" dirty="0"/>
              <a:t> </a:t>
            </a:r>
            <a:r>
              <a:rPr dirty="0"/>
              <a:t>de</a:t>
            </a:r>
            <a:r>
              <a:rPr spc="-46" dirty="0"/>
              <a:t> </a:t>
            </a:r>
            <a:r>
              <a:rPr spc="-10" dirty="0"/>
              <a:t>Wateraccu)</a:t>
            </a:r>
          </a:p>
          <a:p>
            <a:pPr marL="249047" indent="-236008">
              <a:spcBef>
                <a:spcPts val="739"/>
              </a:spcBef>
              <a:buFont typeface="Segoe UI Semibold"/>
              <a:buChar char="-"/>
              <a:tabLst>
                <a:tab pos="249047" algn="l"/>
              </a:tabLst>
            </a:pPr>
            <a:r>
              <a:rPr dirty="0"/>
              <a:t>Ook</a:t>
            </a:r>
            <a:r>
              <a:rPr spc="-10" dirty="0"/>
              <a:t> </a:t>
            </a:r>
            <a:r>
              <a:rPr dirty="0"/>
              <a:t>geldt er</a:t>
            </a:r>
            <a:r>
              <a:rPr spc="-15" dirty="0"/>
              <a:t> </a:t>
            </a:r>
            <a:r>
              <a:rPr dirty="0"/>
              <a:t>een</a:t>
            </a:r>
            <a:r>
              <a:rPr spc="-15" dirty="0"/>
              <a:t> </a:t>
            </a:r>
            <a:r>
              <a:rPr spc="-10" dirty="0"/>
              <a:t>specifieke</a:t>
            </a:r>
            <a:r>
              <a:rPr spc="-26" dirty="0"/>
              <a:t> </a:t>
            </a:r>
            <a:r>
              <a:rPr spc="-10" dirty="0"/>
              <a:t>zorgplicht:</a:t>
            </a:r>
          </a:p>
          <a:p>
            <a:pPr marL="13039" marR="55416">
              <a:lnSpc>
                <a:spcPct val="150100"/>
              </a:lnSpc>
              <a:spcBef>
                <a:spcPts val="77"/>
              </a:spcBef>
            </a:pPr>
            <a:r>
              <a:rPr sz="924" dirty="0"/>
              <a:t>“Degene</a:t>
            </a:r>
            <a:r>
              <a:rPr sz="924" spc="26" dirty="0"/>
              <a:t> </a:t>
            </a:r>
            <a:r>
              <a:rPr sz="924" dirty="0"/>
              <a:t>die</a:t>
            </a:r>
            <a:r>
              <a:rPr sz="924" spc="5" dirty="0"/>
              <a:t> </a:t>
            </a:r>
            <a:r>
              <a:rPr sz="924" dirty="0"/>
              <a:t>een</a:t>
            </a:r>
            <a:r>
              <a:rPr sz="924" spc="41" dirty="0"/>
              <a:t> </a:t>
            </a:r>
            <a:r>
              <a:rPr sz="924" spc="-10" dirty="0"/>
              <a:t>milieubelastende</a:t>
            </a:r>
            <a:r>
              <a:rPr sz="924" spc="26" dirty="0"/>
              <a:t> </a:t>
            </a:r>
            <a:r>
              <a:rPr sz="924" dirty="0"/>
              <a:t>activiteit,</a:t>
            </a:r>
            <a:r>
              <a:rPr sz="924" spc="-5" dirty="0"/>
              <a:t> </a:t>
            </a:r>
            <a:r>
              <a:rPr sz="924" dirty="0"/>
              <a:t>een</a:t>
            </a:r>
            <a:r>
              <a:rPr sz="924" spc="41" dirty="0"/>
              <a:t> </a:t>
            </a:r>
            <a:r>
              <a:rPr sz="924" spc="-10" dirty="0"/>
              <a:t>lozingsactiviteit </a:t>
            </a:r>
            <a:r>
              <a:rPr sz="924" dirty="0"/>
              <a:t>op</a:t>
            </a:r>
            <a:r>
              <a:rPr sz="924" spc="15" dirty="0"/>
              <a:t> </a:t>
            </a:r>
            <a:r>
              <a:rPr sz="924" spc="-26" dirty="0"/>
              <a:t>een </a:t>
            </a:r>
            <a:r>
              <a:rPr sz="924" spc="-10" dirty="0"/>
              <a:t>oppervlaktewaterlichaam</a:t>
            </a:r>
            <a:r>
              <a:rPr sz="924" spc="21" dirty="0"/>
              <a:t> </a:t>
            </a:r>
            <a:r>
              <a:rPr sz="924" dirty="0"/>
              <a:t>of</a:t>
            </a:r>
            <a:r>
              <a:rPr sz="924" spc="15" dirty="0"/>
              <a:t> </a:t>
            </a:r>
            <a:r>
              <a:rPr sz="924" dirty="0"/>
              <a:t>een</a:t>
            </a:r>
            <a:r>
              <a:rPr sz="924" spc="31" dirty="0"/>
              <a:t> </a:t>
            </a:r>
            <a:r>
              <a:rPr sz="924" dirty="0"/>
              <a:t>lozingsactiviteit op</a:t>
            </a:r>
            <a:r>
              <a:rPr sz="924" spc="-10" dirty="0"/>
              <a:t> </a:t>
            </a:r>
            <a:r>
              <a:rPr sz="924" dirty="0"/>
              <a:t>een</a:t>
            </a:r>
            <a:r>
              <a:rPr sz="924" spc="46" dirty="0"/>
              <a:t> </a:t>
            </a:r>
            <a:r>
              <a:rPr sz="924" spc="-10" dirty="0"/>
              <a:t>zuiveringstechnisch</a:t>
            </a:r>
            <a:r>
              <a:rPr sz="924" spc="15" dirty="0"/>
              <a:t> </a:t>
            </a:r>
            <a:r>
              <a:rPr sz="924" dirty="0"/>
              <a:t>werk</a:t>
            </a:r>
            <a:r>
              <a:rPr sz="924" spc="26" dirty="0"/>
              <a:t> </a:t>
            </a:r>
            <a:r>
              <a:rPr sz="924" dirty="0"/>
              <a:t>verricht</a:t>
            </a:r>
            <a:r>
              <a:rPr sz="924" spc="10" dirty="0"/>
              <a:t> </a:t>
            </a:r>
            <a:r>
              <a:rPr sz="924" spc="-26" dirty="0"/>
              <a:t>en </a:t>
            </a:r>
            <a:r>
              <a:rPr sz="924" dirty="0"/>
              <a:t>weet</a:t>
            </a:r>
            <a:r>
              <a:rPr sz="924" spc="-15" dirty="0"/>
              <a:t> </a:t>
            </a:r>
            <a:r>
              <a:rPr sz="924" dirty="0"/>
              <a:t>of</a:t>
            </a:r>
            <a:r>
              <a:rPr sz="924" spc="-15" dirty="0"/>
              <a:t> </a:t>
            </a:r>
            <a:r>
              <a:rPr sz="924" dirty="0"/>
              <a:t>redelijkerwijs</a:t>
            </a:r>
            <a:r>
              <a:rPr sz="924" spc="-10" dirty="0"/>
              <a:t> </a:t>
            </a:r>
            <a:r>
              <a:rPr sz="924" dirty="0"/>
              <a:t>kan</a:t>
            </a:r>
            <a:r>
              <a:rPr sz="924" spc="-10" dirty="0"/>
              <a:t> </a:t>
            </a:r>
            <a:r>
              <a:rPr sz="924" dirty="0"/>
              <a:t>vermoeden</a:t>
            </a:r>
            <a:r>
              <a:rPr sz="924" spc="-5" dirty="0"/>
              <a:t> </a:t>
            </a:r>
            <a:r>
              <a:rPr sz="924" dirty="0"/>
              <a:t>dat</a:t>
            </a:r>
            <a:r>
              <a:rPr sz="924" spc="-21" dirty="0"/>
              <a:t> </a:t>
            </a:r>
            <a:r>
              <a:rPr sz="924" dirty="0"/>
              <a:t>die</a:t>
            </a:r>
            <a:r>
              <a:rPr sz="924" spc="-21" dirty="0"/>
              <a:t> </a:t>
            </a:r>
            <a:r>
              <a:rPr sz="924" dirty="0"/>
              <a:t>activiteit</a:t>
            </a:r>
            <a:r>
              <a:rPr sz="924" spc="-26" dirty="0"/>
              <a:t> </a:t>
            </a:r>
            <a:r>
              <a:rPr sz="924" dirty="0"/>
              <a:t>nadelige</a:t>
            </a:r>
            <a:r>
              <a:rPr sz="924" spc="-26" dirty="0"/>
              <a:t> </a:t>
            </a:r>
            <a:r>
              <a:rPr sz="924" dirty="0"/>
              <a:t>gevolgen</a:t>
            </a:r>
            <a:r>
              <a:rPr sz="924" spc="-21" dirty="0"/>
              <a:t> </a:t>
            </a:r>
            <a:r>
              <a:rPr sz="924" dirty="0"/>
              <a:t>kan</a:t>
            </a:r>
            <a:r>
              <a:rPr sz="924" spc="-5" dirty="0"/>
              <a:t> </a:t>
            </a:r>
            <a:r>
              <a:rPr sz="924" dirty="0"/>
              <a:t>hebben</a:t>
            </a:r>
            <a:r>
              <a:rPr sz="924" spc="-10" dirty="0"/>
              <a:t> </a:t>
            </a:r>
            <a:r>
              <a:rPr sz="924" dirty="0"/>
              <a:t>voor</a:t>
            </a:r>
            <a:r>
              <a:rPr sz="924" spc="-26" dirty="0"/>
              <a:t> de </a:t>
            </a:r>
            <a:r>
              <a:rPr sz="924" dirty="0"/>
              <a:t>belangen, bedoeld</a:t>
            </a:r>
            <a:r>
              <a:rPr sz="924" spc="-31" dirty="0"/>
              <a:t> </a:t>
            </a:r>
            <a:r>
              <a:rPr sz="924" dirty="0"/>
              <a:t>in</a:t>
            </a:r>
            <a:r>
              <a:rPr sz="924" spc="-21" dirty="0"/>
              <a:t> </a:t>
            </a:r>
            <a:r>
              <a:rPr sz="924" dirty="0"/>
              <a:t>artikel</a:t>
            </a:r>
            <a:r>
              <a:rPr sz="924" spc="-31" dirty="0"/>
              <a:t> </a:t>
            </a:r>
            <a:r>
              <a:rPr sz="924" dirty="0"/>
              <a:t>2.2,</a:t>
            </a:r>
            <a:r>
              <a:rPr sz="924" spc="-15" dirty="0"/>
              <a:t> </a:t>
            </a:r>
            <a:r>
              <a:rPr sz="924" dirty="0"/>
              <a:t>is</a:t>
            </a:r>
            <a:r>
              <a:rPr sz="924" spc="-15" dirty="0"/>
              <a:t> </a:t>
            </a:r>
            <a:r>
              <a:rPr sz="924" spc="-10" dirty="0"/>
              <a:t>verplicht:</a:t>
            </a:r>
            <a:endParaRPr sz="924" dirty="0"/>
          </a:p>
          <a:p>
            <a:pPr marL="603710" marR="5216" lvl="1" indent="-234704">
              <a:lnSpc>
                <a:spcPct val="150000"/>
              </a:lnSpc>
              <a:buAutoNum type="alphaLcParenR"/>
              <a:tabLst>
                <a:tab pos="603710" algn="l"/>
              </a:tabLst>
            </a:pPr>
            <a:r>
              <a:rPr sz="924" dirty="0">
                <a:solidFill>
                  <a:srgbClr val="174350"/>
                </a:solidFill>
                <a:latin typeface="Segoe UI"/>
                <a:cs typeface="Segoe UI"/>
              </a:rPr>
              <a:t>alle</a:t>
            </a:r>
            <a:r>
              <a:rPr sz="924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dirty="0">
                <a:solidFill>
                  <a:srgbClr val="174350"/>
                </a:solidFill>
                <a:latin typeface="Segoe UI"/>
                <a:cs typeface="Segoe UI"/>
              </a:rPr>
              <a:t>maatregelen te</a:t>
            </a:r>
            <a:r>
              <a:rPr sz="924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dirty="0">
                <a:solidFill>
                  <a:srgbClr val="174350"/>
                </a:solidFill>
                <a:latin typeface="Segoe UI"/>
                <a:cs typeface="Segoe UI"/>
              </a:rPr>
              <a:t>nemen</a:t>
            </a:r>
            <a:r>
              <a:rPr sz="924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dirty="0">
                <a:solidFill>
                  <a:srgbClr val="174350"/>
                </a:solidFill>
                <a:latin typeface="Segoe UI"/>
                <a:cs typeface="Segoe UI"/>
              </a:rPr>
              <a:t>die</a:t>
            </a:r>
            <a:r>
              <a:rPr sz="924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dirty="0">
                <a:solidFill>
                  <a:srgbClr val="174350"/>
                </a:solidFill>
                <a:latin typeface="Segoe UI"/>
                <a:cs typeface="Segoe UI"/>
              </a:rPr>
              <a:t>redelijkerwijs</a:t>
            </a:r>
            <a:r>
              <a:rPr sz="924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924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dirty="0">
                <a:solidFill>
                  <a:srgbClr val="174350"/>
                </a:solidFill>
                <a:latin typeface="Segoe UI"/>
                <a:cs typeface="Segoe UI"/>
              </a:rPr>
              <a:t>diegene</a:t>
            </a:r>
            <a:r>
              <a:rPr sz="924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dirty="0">
                <a:solidFill>
                  <a:srgbClr val="174350"/>
                </a:solidFill>
                <a:latin typeface="Segoe UI"/>
                <a:cs typeface="Segoe UI"/>
              </a:rPr>
              <a:t>kunnen</a:t>
            </a:r>
            <a:r>
              <a:rPr sz="924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dirty="0">
                <a:solidFill>
                  <a:srgbClr val="174350"/>
                </a:solidFill>
                <a:latin typeface="Segoe UI"/>
                <a:cs typeface="Segoe UI"/>
              </a:rPr>
              <a:t>worden</a:t>
            </a:r>
            <a:r>
              <a:rPr sz="924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spc="-10" dirty="0">
                <a:solidFill>
                  <a:srgbClr val="174350"/>
                </a:solidFill>
                <a:latin typeface="Segoe UI"/>
                <a:cs typeface="Segoe UI"/>
              </a:rPr>
              <a:t>gevraagd </a:t>
            </a:r>
            <a:r>
              <a:rPr sz="924" dirty="0">
                <a:solidFill>
                  <a:srgbClr val="174350"/>
                </a:solidFill>
                <a:latin typeface="Segoe UI"/>
                <a:cs typeface="Segoe UI"/>
              </a:rPr>
              <a:t>om</a:t>
            </a:r>
            <a:r>
              <a:rPr sz="924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dirty="0">
                <a:solidFill>
                  <a:srgbClr val="174350"/>
                </a:solidFill>
                <a:latin typeface="Segoe UI"/>
                <a:cs typeface="Segoe UI"/>
              </a:rPr>
              <a:t>die</a:t>
            </a:r>
            <a:r>
              <a:rPr sz="924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dirty="0">
                <a:solidFill>
                  <a:srgbClr val="174350"/>
                </a:solidFill>
                <a:latin typeface="Segoe UI"/>
                <a:cs typeface="Segoe UI"/>
              </a:rPr>
              <a:t>gevolgen</a:t>
            </a:r>
            <a:r>
              <a:rPr sz="924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dirty="0">
                <a:solidFill>
                  <a:srgbClr val="174350"/>
                </a:solidFill>
                <a:latin typeface="Segoe UI"/>
                <a:cs typeface="Segoe UI"/>
              </a:rPr>
              <a:t>te</a:t>
            </a:r>
            <a:r>
              <a:rPr sz="924" spc="-10" dirty="0">
                <a:solidFill>
                  <a:srgbClr val="174350"/>
                </a:solidFill>
                <a:latin typeface="Segoe UI"/>
                <a:cs typeface="Segoe UI"/>
              </a:rPr>
              <a:t> voorkomen;</a:t>
            </a:r>
            <a:endParaRPr sz="924" dirty="0">
              <a:latin typeface="Segoe UI"/>
              <a:cs typeface="Segoe UI"/>
            </a:endParaRPr>
          </a:p>
          <a:p>
            <a:pPr marL="603710" marR="273821" lvl="1" indent="-234704">
              <a:lnSpc>
                <a:spcPct val="150000"/>
              </a:lnSpc>
              <a:buAutoNum type="alphaLcParenR"/>
              <a:tabLst>
                <a:tab pos="603710" algn="l"/>
              </a:tabLst>
            </a:pPr>
            <a:r>
              <a:rPr sz="924" dirty="0">
                <a:solidFill>
                  <a:srgbClr val="174350"/>
                </a:solidFill>
                <a:latin typeface="Segoe UI"/>
                <a:cs typeface="Segoe UI"/>
              </a:rPr>
              <a:t>voor</a:t>
            </a:r>
            <a:r>
              <a:rPr sz="924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dirty="0">
                <a:solidFill>
                  <a:srgbClr val="174350"/>
                </a:solidFill>
                <a:latin typeface="Segoe UI"/>
                <a:cs typeface="Segoe UI"/>
              </a:rPr>
              <a:t>zover</a:t>
            </a:r>
            <a:r>
              <a:rPr sz="924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dirty="0">
                <a:solidFill>
                  <a:srgbClr val="174350"/>
                </a:solidFill>
                <a:latin typeface="Segoe UI"/>
                <a:cs typeface="Segoe UI"/>
              </a:rPr>
              <a:t>die</a:t>
            </a:r>
            <a:r>
              <a:rPr sz="924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dirty="0">
                <a:solidFill>
                  <a:srgbClr val="174350"/>
                </a:solidFill>
                <a:latin typeface="Segoe UI"/>
                <a:cs typeface="Segoe UI"/>
              </a:rPr>
              <a:t>gevolgen</a:t>
            </a:r>
            <a:r>
              <a:rPr sz="924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dirty="0">
                <a:solidFill>
                  <a:srgbClr val="174350"/>
                </a:solidFill>
                <a:latin typeface="Segoe UI"/>
                <a:cs typeface="Segoe UI"/>
              </a:rPr>
              <a:t>niet</a:t>
            </a:r>
            <a:r>
              <a:rPr sz="924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dirty="0">
                <a:solidFill>
                  <a:srgbClr val="174350"/>
                </a:solidFill>
                <a:latin typeface="Segoe UI"/>
                <a:cs typeface="Segoe UI"/>
              </a:rPr>
              <a:t>kunnen worden</a:t>
            </a:r>
            <a:r>
              <a:rPr sz="924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dirty="0">
                <a:solidFill>
                  <a:srgbClr val="174350"/>
                </a:solidFill>
                <a:latin typeface="Segoe UI"/>
                <a:cs typeface="Segoe UI"/>
              </a:rPr>
              <a:t>voorkomen:</a:t>
            </a:r>
            <a:r>
              <a:rPr sz="924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dirty="0">
                <a:solidFill>
                  <a:srgbClr val="174350"/>
                </a:solidFill>
                <a:latin typeface="Segoe UI"/>
                <a:cs typeface="Segoe UI"/>
              </a:rPr>
              <a:t>die</a:t>
            </a:r>
            <a:r>
              <a:rPr sz="924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dirty="0">
                <a:solidFill>
                  <a:srgbClr val="174350"/>
                </a:solidFill>
                <a:latin typeface="Segoe UI"/>
                <a:cs typeface="Segoe UI"/>
              </a:rPr>
              <a:t>gevolgen</a:t>
            </a:r>
            <a:r>
              <a:rPr sz="924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spc="-10" dirty="0">
                <a:solidFill>
                  <a:srgbClr val="174350"/>
                </a:solidFill>
                <a:latin typeface="Segoe UI"/>
                <a:cs typeface="Segoe UI"/>
              </a:rPr>
              <a:t>zoveel </a:t>
            </a:r>
            <a:r>
              <a:rPr sz="924" dirty="0">
                <a:solidFill>
                  <a:srgbClr val="174350"/>
                </a:solidFill>
                <a:latin typeface="Segoe UI"/>
                <a:cs typeface="Segoe UI"/>
              </a:rPr>
              <a:t>mogelijk</a:t>
            </a:r>
            <a:r>
              <a:rPr sz="924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dirty="0">
                <a:solidFill>
                  <a:srgbClr val="174350"/>
                </a:solidFill>
                <a:latin typeface="Segoe UI"/>
                <a:cs typeface="Segoe UI"/>
              </a:rPr>
              <a:t>te</a:t>
            </a:r>
            <a:r>
              <a:rPr sz="924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dirty="0">
                <a:solidFill>
                  <a:srgbClr val="174350"/>
                </a:solidFill>
                <a:latin typeface="Segoe UI"/>
                <a:cs typeface="Segoe UI"/>
              </a:rPr>
              <a:t>beperken of</a:t>
            </a:r>
            <a:r>
              <a:rPr sz="924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dirty="0">
                <a:solidFill>
                  <a:srgbClr val="174350"/>
                </a:solidFill>
                <a:latin typeface="Segoe UI"/>
                <a:cs typeface="Segoe UI"/>
              </a:rPr>
              <a:t>ongedaan te</a:t>
            </a:r>
            <a:r>
              <a:rPr sz="924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dirty="0">
                <a:solidFill>
                  <a:srgbClr val="174350"/>
                </a:solidFill>
                <a:latin typeface="Segoe UI"/>
                <a:cs typeface="Segoe UI"/>
              </a:rPr>
              <a:t>maken;</a:t>
            </a:r>
            <a:r>
              <a:rPr sz="924" spc="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spc="-26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endParaRPr sz="924" dirty="0">
              <a:latin typeface="Segoe UI"/>
              <a:cs typeface="Segoe UI"/>
            </a:endParaRPr>
          </a:p>
          <a:p>
            <a:pPr marL="603058" lvl="1" indent="-234704">
              <a:spcBef>
                <a:spcPts val="554"/>
              </a:spcBef>
              <a:buAutoNum type="alphaLcParenR"/>
              <a:tabLst>
                <a:tab pos="603058" algn="l"/>
              </a:tabLst>
            </a:pPr>
            <a:r>
              <a:rPr sz="924" dirty="0">
                <a:solidFill>
                  <a:srgbClr val="174350"/>
                </a:solidFill>
                <a:latin typeface="Segoe UI"/>
                <a:cs typeface="Segoe UI"/>
              </a:rPr>
              <a:t>als</a:t>
            </a:r>
            <a:r>
              <a:rPr sz="924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dirty="0">
                <a:solidFill>
                  <a:srgbClr val="174350"/>
                </a:solidFill>
                <a:latin typeface="Segoe UI"/>
                <a:cs typeface="Segoe UI"/>
              </a:rPr>
              <a:t>die</a:t>
            </a:r>
            <a:r>
              <a:rPr sz="924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dirty="0">
                <a:solidFill>
                  <a:srgbClr val="174350"/>
                </a:solidFill>
                <a:latin typeface="Segoe UI"/>
                <a:cs typeface="Segoe UI"/>
              </a:rPr>
              <a:t>gevolgen</a:t>
            </a:r>
            <a:r>
              <a:rPr sz="924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dirty="0">
                <a:solidFill>
                  <a:srgbClr val="174350"/>
                </a:solidFill>
                <a:latin typeface="Segoe UI"/>
                <a:cs typeface="Segoe UI"/>
              </a:rPr>
              <a:t>onvoldoende</a:t>
            </a:r>
            <a:r>
              <a:rPr sz="924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dirty="0">
                <a:solidFill>
                  <a:srgbClr val="174350"/>
                </a:solidFill>
                <a:latin typeface="Segoe UI"/>
                <a:cs typeface="Segoe UI"/>
              </a:rPr>
              <a:t>kunnen</a:t>
            </a:r>
            <a:r>
              <a:rPr sz="924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dirty="0">
                <a:solidFill>
                  <a:srgbClr val="174350"/>
                </a:solidFill>
                <a:latin typeface="Segoe UI"/>
                <a:cs typeface="Segoe UI"/>
              </a:rPr>
              <a:t>worden</a:t>
            </a:r>
            <a:r>
              <a:rPr sz="924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dirty="0">
                <a:solidFill>
                  <a:srgbClr val="174350"/>
                </a:solidFill>
                <a:latin typeface="Segoe UI"/>
                <a:cs typeface="Segoe UI"/>
              </a:rPr>
              <a:t>beperkt:</a:t>
            </a:r>
            <a:r>
              <a:rPr sz="924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dirty="0">
                <a:solidFill>
                  <a:srgbClr val="174350"/>
                </a:solidFill>
                <a:latin typeface="Segoe UI"/>
                <a:cs typeface="Segoe UI"/>
              </a:rPr>
              <a:t>die</a:t>
            </a:r>
            <a:r>
              <a:rPr sz="924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dirty="0">
                <a:solidFill>
                  <a:srgbClr val="174350"/>
                </a:solidFill>
                <a:latin typeface="Segoe UI"/>
                <a:cs typeface="Segoe UI"/>
              </a:rPr>
              <a:t>activiteit</a:t>
            </a:r>
            <a:r>
              <a:rPr sz="924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dirty="0">
                <a:solidFill>
                  <a:srgbClr val="174350"/>
                </a:solidFill>
                <a:latin typeface="Segoe UI"/>
                <a:cs typeface="Segoe UI"/>
              </a:rPr>
              <a:t>achterwege</a:t>
            </a:r>
            <a:r>
              <a:rPr sz="924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924" spc="-26" dirty="0">
                <a:solidFill>
                  <a:srgbClr val="174350"/>
                </a:solidFill>
                <a:latin typeface="Segoe UI"/>
                <a:cs typeface="Segoe UI"/>
              </a:rPr>
              <a:t>te</a:t>
            </a:r>
            <a:endParaRPr sz="924" dirty="0">
              <a:latin typeface="Segoe UI"/>
              <a:cs typeface="Segoe UI"/>
            </a:endParaRPr>
          </a:p>
          <a:p>
            <a:pPr marR="74975" algn="ctr">
              <a:spcBef>
                <a:spcPts val="554"/>
              </a:spcBef>
            </a:pPr>
            <a:r>
              <a:rPr sz="924" dirty="0"/>
              <a:t>laten</a:t>
            </a:r>
            <a:r>
              <a:rPr sz="924" spc="-15" dirty="0"/>
              <a:t> </a:t>
            </a:r>
            <a:r>
              <a:rPr sz="924" dirty="0"/>
              <a:t>voor</a:t>
            </a:r>
            <a:r>
              <a:rPr sz="924" spc="-31" dirty="0"/>
              <a:t> </a:t>
            </a:r>
            <a:r>
              <a:rPr sz="924" dirty="0"/>
              <a:t>zover</a:t>
            </a:r>
            <a:r>
              <a:rPr sz="924" spc="-21" dirty="0"/>
              <a:t> </a:t>
            </a:r>
            <a:r>
              <a:rPr sz="924" dirty="0"/>
              <a:t>dat</a:t>
            </a:r>
            <a:r>
              <a:rPr sz="924" spc="-10" dirty="0"/>
              <a:t> </a:t>
            </a:r>
            <a:r>
              <a:rPr sz="924" dirty="0"/>
              <a:t>redelijkerwijs</a:t>
            </a:r>
            <a:r>
              <a:rPr sz="924" spc="-15" dirty="0"/>
              <a:t> </a:t>
            </a:r>
            <a:r>
              <a:rPr sz="924" dirty="0"/>
              <a:t>van</a:t>
            </a:r>
            <a:r>
              <a:rPr sz="924" spc="-21" dirty="0"/>
              <a:t> </a:t>
            </a:r>
            <a:r>
              <a:rPr sz="924" dirty="0"/>
              <a:t>diegene</a:t>
            </a:r>
            <a:r>
              <a:rPr sz="924" spc="-5" dirty="0"/>
              <a:t> </a:t>
            </a:r>
            <a:r>
              <a:rPr sz="924" dirty="0"/>
              <a:t>kan</a:t>
            </a:r>
            <a:r>
              <a:rPr sz="924" spc="-5" dirty="0"/>
              <a:t> </a:t>
            </a:r>
            <a:r>
              <a:rPr sz="924" dirty="0"/>
              <a:t>worden</a:t>
            </a:r>
            <a:r>
              <a:rPr sz="924" spc="-15" dirty="0"/>
              <a:t> </a:t>
            </a:r>
            <a:r>
              <a:rPr sz="924" spc="-10" dirty="0"/>
              <a:t>gevraagd.”</a:t>
            </a:r>
            <a:endParaRPr sz="924" dirty="0"/>
          </a:p>
        </p:txBody>
      </p:sp>
      <p:sp>
        <p:nvSpPr>
          <p:cNvPr id="4" name="object 4"/>
          <p:cNvSpPr txBox="1"/>
          <p:nvPr/>
        </p:nvSpPr>
        <p:spPr>
          <a:xfrm>
            <a:off x="6299939" y="2505276"/>
            <a:ext cx="5037187" cy="2021187"/>
          </a:xfrm>
          <a:prstGeom prst="rect">
            <a:avLst/>
          </a:prstGeom>
        </p:spPr>
        <p:txBody>
          <a:bodyPr vert="horz" wrap="square" lIns="0" tIns="13040" rIns="0" bIns="0" rtlCol="0">
            <a:spAutoFit/>
          </a:bodyPr>
          <a:lstStyle/>
          <a:p>
            <a:pPr marL="249047" marR="70411" indent="-236658" defTabSz="938814">
              <a:lnSpc>
                <a:spcPct val="150000"/>
              </a:lnSpc>
              <a:spcBef>
                <a:spcPts val="103"/>
              </a:spcBef>
              <a:buFont typeface="Segoe UI Semibold"/>
              <a:buChar char="-"/>
              <a:tabLst>
                <a:tab pos="249047" algn="l"/>
              </a:tabLst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Daarom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is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momenteel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zuivering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aanvoerwater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nodig,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en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daarmee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is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ook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verwerking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een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reststroom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nodig.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Daarom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een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voorkeur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voor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zuivering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dichtbij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een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RWZI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waar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reststroom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(na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reststroombehandeling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eventuele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uitbreiding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RWZI)</a:t>
            </a:r>
            <a:r>
              <a:rPr sz="1232" kern="0" spc="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verwerkt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zou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kunnen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worden.</a:t>
            </a:r>
            <a:endParaRPr sz="1232" kern="0" dirty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marL="249047" marR="5216" indent="-236658" defTabSz="938814">
              <a:lnSpc>
                <a:spcPct val="150000"/>
              </a:lnSpc>
              <a:buFont typeface="Segoe UI Semibold"/>
              <a:buChar char="-"/>
              <a:tabLst>
                <a:tab pos="249047" algn="l"/>
              </a:tabLst>
            </a:pPr>
            <a:r>
              <a:rPr sz="1232" b="1" kern="0" dirty="0">
                <a:latin typeface="Segoe UI"/>
                <a:cs typeface="Segoe UI"/>
              </a:rPr>
              <a:t>Bevoegd</a:t>
            </a:r>
            <a:r>
              <a:rPr sz="1232" b="1" kern="0" spc="-36" dirty="0">
                <a:latin typeface="Segoe UI"/>
                <a:cs typeface="Segoe UI"/>
              </a:rPr>
              <a:t> </a:t>
            </a:r>
            <a:r>
              <a:rPr sz="1232" b="1" kern="0" dirty="0">
                <a:latin typeface="Segoe UI"/>
                <a:cs typeface="Segoe UI"/>
              </a:rPr>
              <a:t>gezag</a:t>
            </a:r>
            <a:r>
              <a:rPr sz="1232" b="1" kern="0" spc="-26" dirty="0"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voor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Omgevingswet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is,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via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bruidsschatregeling, </a:t>
            </a:r>
            <a:r>
              <a:rPr sz="1232" b="1" kern="0" dirty="0">
                <a:latin typeface="Segoe UI"/>
                <a:cs typeface="Segoe UI"/>
              </a:rPr>
              <a:t>hoogstwaarschijnlijk</a:t>
            </a:r>
            <a:r>
              <a:rPr sz="1232" b="1" kern="0" spc="-56" dirty="0">
                <a:latin typeface="Segoe UI"/>
                <a:cs typeface="Segoe UI"/>
              </a:rPr>
              <a:t> </a:t>
            </a:r>
            <a:r>
              <a:rPr sz="1232" b="1" kern="0" dirty="0">
                <a:latin typeface="Segoe UI"/>
                <a:cs typeface="Segoe UI"/>
              </a:rPr>
              <a:t>de</a:t>
            </a:r>
            <a:r>
              <a:rPr sz="1232" b="1" kern="0" spc="-46" dirty="0">
                <a:latin typeface="Segoe UI"/>
                <a:cs typeface="Segoe UI"/>
              </a:rPr>
              <a:t> </a:t>
            </a:r>
            <a:r>
              <a:rPr sz="1232" b="1" kern="0" spc="-10" dirty="0">
                <a:latin typeface="Segoe UI"/>
                <a:cs typeface="Segoe UI"/>
              </a:rPr>
              <a:t>provincie</a:t>
            </a:r>
            <a:endParaRPr sz="1232" b="1" kern="0" dirty="0">
              <a:latin typeface="Segoe UI"/>
              <a:cs typeface="Segoe U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7185" y="788487"/>
            <a:ext cx="2701799" cy="803890"/>
            <a:chOff x="104394" y="0"/>
            <a:chExt cx="2631440" cy="7829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3005" y="0"/>
              <a:ext cx="782574" cy="7825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94" y="151637"/>
              <a:ext cx="1847850" cy="47929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435685" y="8285076"/>
            <a:ext cx="253036" cy="202770"/>
          </a:xfrm>
          <a:prstGeom prst="rect">
            <a:avLst/>
          </a:prstGeom>
        </p:spPr>
        <p:txBody>
          <a:bodyPr vert="horz" wrap="square" lIns="0" tIns="24123" rIns="0" bIns="0" rtlCol="0">
            <a:spAutoFit/>
          </a:bodyPr>
          <a:lstStyle/>
          <a:p>
            <a:pPr marL="39117" defTabSz="938814">
              <a:spcBef>
                <a:spcPts val="190"/>
              </a:spcBef>
            </a:pPr>
            <a:fld id="{81D60167-4931-47E6-BA6A-407CBD079E47}" type="slidenum">
              <a:rPr kern="0" spc="-26" dirty="0"/>
              <a:pPr marL="39117" defTabSz="938814">
                <a:spcBef>
                  <a:spcPts val="190"/>
                </a:spcBef>
              </a:pPr>
              <a:t>22</a:t>
            </a:fld>
            <a:endParaRPr kern="0" spc="-26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142" y="1826850"/>
            <a:ext cx="8674900" cy="370781"/>
          </a:xfrm>
          <a:prstGeom prst="rect">
            <a:avLst/>
          </a:prstGeom>
        </p:spPr>
        <p:txBody>
          <a:bodyPr vert="horz" wrap="square" lIns="0" tIns="13692" rIns="0" bIns="0" rtlCol="0">
            <a:spAutoFit/>
          </a:bodyPr>
          <a:lstStyle/>
          <a:p>
            <a:pPr marL="13039">
              <a:spcBef>
                <a:spcPts val="108"/>
              </a:spcBef>
            </a:pPr>
            <a:r>
              <a:rPr spc="-10" dirty="0"/>
              <a:t>Uitgangspunten</a:t>
            </a:r>
            <a:r>
              <a:rPr spc="-56" dirty="0"/>
              <a:t> </a:t>
            </a:r>
            <a:r>
              <a:rPr dirty="0"/>
              <a:t>wateraccu:</a:t>
            </a:r>
            <a:r>
              <a:rPr spc="-77" dirty="0"/>
              <a:t> </a:t>
            </a:r>
            <a:r>
              <a:rPr dirty="0"/>
              <a:t>wat</a:t>
            </a:r>
            <a:r>
              <a:rPr spc="-56" dirty="0"/>
              <a:t> </a:t>
            </a:r>
            <a:r>
              <a:rPr dirty="0"/>
              <a:t>bepaalt</a:t>
            </a:r>
            <a:r>
              <a:rPr spc="-62" dirty="0"/>
              <a:t> </a:t>
            </a:r>
            <a:r>
              <a:rPr dirty="0"/>
              <a:t>het</a:t>
            </a:r>
            <a:r>
              <a:rPr spc="-72" dirty="0"/>
              <a:t> </a:t>
            </a:r>
            <a:r>
              <a:rPr dirty="0"/>
              <a:t>technische</a:t>
            </a:r>
            <a:r>
              <a:rPr spc="-56" dirty="0"/>
              <a:t> </a:t>
            </a:r>
            <a:r>
              <a:rPr spc="-10" dirty="0"/>
              <a:t>speelveld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41142" y="2498496"/>
            <a:ext cx="5055393" cy="1463437"/>
          </a:xfrm>
          <a:prstGeom prst="rect">
            <a:avLst/>
          </a:prstGeom>
        </p:spPr>
        <p:txBody>
          <a:bodyPr vert="horz" wrap="square" lIns="0" tIns="13040" rIns="0" bIns="0" rtlCol="0">
            <a:spAutoFit/>
          </a:bodyPr>
          <a:lstStyle/>
          <a:p>
            <a:pPr marL="247743" marR="5216" indent="-234704">
              <a:lnSpc>
                <a:spcPct val="150000"/>
              </a:lnSpc>
              <a:spcBef>
                <a:spcPts val="103"/>
              </a:spcBef>
              <a:buFont typeface="Segoe UI Semibold"/>
              <a:buChar char="-"/>
              <a:tabLst>
                <a:tab pos="247743" algn="l"/>
              </a:tabLst>
            </a:pPr>
            <a:r>
              <a:rPr b="1" spc="-10" dirty="0">
                <a:solidFill>
                  <a:schemeClr val="tx1"/>
                </a:solidFill>
              </a:rPr>
              <a:t>Waterbeschikbaarheid</a:t>
            </a:r>
            <a:r>
              <a:rPr spc="-31" dirty="0"/>
              <a:t> </a:t>
            </a:r>
            <a:r>
              <a:rPr dirty="0"/>
              <a:t>in</a:t>
            </a:r>
            <a:r>
              <a:rPr spc="-1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bron:</a:t>
            </a:r>
            <a:r>
              <a:rPr spc="-31" dirty="0"/>
              <a:t> </a:t>
            </a:r>
            <a:r>
              <a:rPr dirty="0"/>
              <a:t>hoeveel</a:t>
            </a:r>
            <a:r>
              <a:rPr spc="-41" dirty="0"/>
              <a:t> </a:t>
            </a:r>
            <a:r>
              <a:rPr dirty="0"/>
              <a:t>water</a:t>
            </a:r>
            <a:r>
              <a:rPr spc="-21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er</a:t>
            </a:r>
            <a:r>
              <a:rPr spc="-21" dirty="0"/>
              <a:t> </a:t>
            </a:r>
            <a:r>
              <a:rPr dirty="0"/>
              <a:t>beschikbaar</a:t>
            </a:r>
            <a:r>
              <a:rPr spc="-36" dirty="0"/>
              <a:t> </a:t>
            </a:r>
            <a:r>
              <a:rPr spc="-26" dirty="0"/>
              <a:t>in </a:t>
            </a:r>
            <a:r>
              <a:rPr b="1" dirty="0">
                <a:solidFill>
                  <a:schemeClr val="tx1"/>
                </a:solidFill>
              </a:rPr>
              <a:t>het</a:t>
            </a:r>
            <a:r>
              <a:rPr b="1" spc="-15" dirty="0">
                <a:solidFill>
                  <a:schemeClr val="tx1"/>
                </a:solidFill>
              </a:rPr>
              <a:t> </a:t>
            </a:r>
            <a:r>
              <a:rPr b="1" dirty="0">
                <a:solidFill>
                  <a:schemeClr val="tx1"/>
                </a:solidFill>
              </a:rPr>
              <a:t>natte</a:t>
            </a:r>
            <a:r>
              <a:rPr b="1" spc="-15" dirty="0">
                <a:solidFill>
                  <a:schemeClr val="tx1"/>
                </a:solidFill>
              </a:rPr>
              <a:t> </a:t>
            </a:r>
            <a:r>
              <a:rPr b="1" spc="-10" dirty="0">
                <a:solidFill>
                  <a:schemeClr val="tx1"/>
                </a:solidFill>
              </a:rPr>
              <a:t>winterhalfjaar</a:t>
            </a:r>
            <a:r>
              <a:rPr spc="-10" dirty="0"/>
              <a:t>?</a:t>
            </a:r>
          </a:p>
          <a:p>
            <a:pPr marL="247743" marR="153861" indent="-234704">
              <a:lnSpc>
                <a:spcPts val="2218"/>
              </a:lnSpc>
              <a:spcBef>
                <a:spcPts val="195"/>
              </a:spcBef>
              <a:buFont typeface="Segoe UI Semibold"/>
              <a:buChar char="-"/>
              <a:tabLst>
                <a:tab pos="247743" algn="l"/>
              </a:tabLst>
            </a:pPr>
            <a:r>
              <a:rPr dirty="0"/>
              <a:t>Afstand</a:t>
            </a:r>
            <a:r>
              <a:rPr spc="-21" dirty="0"/>
              <a:t> </a:t>
            </a:r>
            <a:r>
              <a:rPr dirty="0"/>
              <a:t>tussen</a:t>
            </a:r>
            <a:r>
              <a:rPr spc="-26" dirty="0"/>
              <a:t> </a:t>
            </a:r>
            <a:r>
              <a:rPr dirty="0"/>
              <a:t>de</a:t>
            </a:r>
            <a:r>
              <a:rPr spc="-26" dirty="0"/>
              <a:t> </a:t>
            </a:r>
            <a:r>
              <a:rPr dirty="0"/>
              <a:t>bron</a:t>
            </a:r>
            <a:r>
              <a:rPr spc="-41" dirty="0"/>
              <a:t> </a:t>
            </a:r>
            <a:r>
              <a:rPr dirty="0"/>
              <a:t>en</a:t>
            </a:r>
            <a:r>
              <a:rPr spc="-26" dirty="0"/>
              <a:t> </a:t>
            </a:r>
            <a:r>
              <a:rPr dirty="0"/>
              <a:t>de</a:t>
            </a:r>
            <a:r>
              <a:rPr spc="-26" dirty="0"/>
              <a:t> </a:t>
            </a:r>
            <a:r>
              <a:rPr dirty="0"/>
              <a:t>accu:</a:t>
            </a:r>
            <a:r>
              <a:rPr spc="-26" dirty="0"/>
              <a:t> </a:t>
            </a:r>
            <a:r>
              <a:rPr dirty="0"/>
              <a:t>hoe</a:t>
            </a:r>
            <a:r>
              <a:rPr spc="-31" dirty="0"/>
              <a:t> </a:t>
            </a:r>
            <a:r>
              <a:rPr dirty="0"/>
              <a:t>ver</a:t>
            </a:r>
            <a:r>
              <a:rPr spc="-36" dirty="0"/>
              <a:t> </a:t>
            </a:r>
            <a:r>
              <a:rPr dirty="0"/>
              <a:t>moet</a:t>
            </a:r>
            <a:r>
              <a:rPr spc="-21" dirty="0"/>
              <a:t> </a:t>
            </a:r>
            <a:r>
              <a:rPr dirty="0"/>
              <a:t>water</a:t>
            </a:r>
            <a:r>
              <a:rPr spc="-31" dirty="0"/>
              <a:t> </a:t>
            </a:r>
            <a:r>
              <a:rPr spc="-10" dirty="0"/>
              <a:t>verpompt worden?</a:t>
            </a:r>
          </a:p>
          <a:p>
            <a:pPr marL="247091" indent="-234052">
              <a:spcBef>
                <a:spcPts val="544"/>
              </a:spcBef>
              <a:buFont typeface="Segoe UI Semibold"/>
              <a:buChar char="-"/>
              <a:tabLst>
                <a:tab pos="247091" algn="l"/>
              </a:tabLst>
            </a:pPr>
            <a:r>
              <a:rPr dirty="0"/>
              <a:t>Kwaliteit</a:t>
            </a:r>
            <a:r>
              <a:rPr spc="-36" dirty="0"/>
              <a:t> </a:t>
            </a:r>
            <a:r>
              <a:rPr dirty="0"/>
              <a:t>van</a:t>
            </a:r>
            <a:r>
              <a:rPr spc="-31" dirty="0"/>
              <a:t> </a:t>
            </a:r>
            <a:r>
              <a:rPr dirty="0"/>
              <a:t>de</a:t>
            </a:r>
            <a:r>
              <a:rPr spc="-31" dirty="0"/>
              <a:t> </a:t>
            </a:r>
            <a:r>
              <a:rPr dirty="0"/>
              <a:t>bron*:</a:t>
            </a:r>
            <a:r>
              <a:rPr spc="-41" dirty="0"/>
              <a:t> </a:t>
            </a:r>
            <a:r>
              <a:rPr dirty="0"/>
              <a:t>hoe</a:t>
            </a:r>
            <a:r>
              <a:rPr spc="-46" dirty="0"/>
              <a:t> </a:t>
            </a:r>
            <a:r>
              <a:rPr dirty="0"/>
              <a:t>intensief</a:t>
            </a:r>
            <a:r>
              <a:rPr spc="-36" dirty="0"/>
              <a:t> </a:t>
            </a:r>
            <a:r>
              <a:rPr dirty="0"/>
              <a:t>moet</a:t>
            </a:r>
            <a:r>
              <a:rPr spc="-36" dirty="0"/>
              <a:t> </a:t>
            </a:r>
            <a:r>
              <a:rPr dirty="0"/>
              <a:t>er</a:t>
            </a:r>
            <a:r>
              <a:rPr spc="-41" dirty="0"/>
              <a:t> </a:t>
            </a:r>
            <a:r>
              <a:rPr dirty="0"/>
              <a:t>gezuiverd</a:t>
            </a:r>
            <a:r>
              <a:rPr spc="-46" dirty="0"/>
              <a:t> </a:t>
            </a:r>
            <a:r>
              <a:rPr spc="-10" dirty="0"/>
              <a:t>worden?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92192" y="2498496"/>
            <a:ext cx="5029363" cy="1435005"/>
          </a:xfrm>
          <a:prstGeom prst="rect">
            <a:avLst/>
          </a:prstGeom>
        </p:spPr>
        <p:txBody>
          <a:bodyPr vert="horz" wrap="square" lIns="0" tIns="13040" rIns="0" bIns="0" rtlCol="0">
            <a:spAutoFit/>
          </a:bodyPr>
          <a:lstStyle/>
          <a:p>
            <a:pPr marL="247743" marR="5216" indent="-235356" defTabSz="938814">
              <a:lnSpc>
                <a:spcPct val="150000"/>
              </a:lnSpc>
              <a:spcBef>
                <a:spcPts val="103"/>
              </a:spcBef>
              <a:tabLst>
                <a:tab pos="247743" algn="l"/>
              </a:tabLst>
            </a:pPr>
            <a:r>
              <a:rPr sz="1232" kern="0" spc="-51" dirty="0">
                <a:solidFill>
                  <a:srgbClr val="174350"/>
                </a:solidFill>
                <a:latin typeface="Segoe UI Semibold"/>
                <a:cs typeface="Segoe UI Semibold"/>
              </a:rPr>
              <a:t>-</a:t>
            </a:r>
            <a:r>
              <a:rPr sz="1232" kern="0" dirty="0">
                <a:solidFill>
                  <a:srgbClr val="174350"/>
                </a:solidFill>
                <a:latin typeface="Segoe UI Semibold"/>
                <a:cs typeface="Segoe UI Semibold"/>
              </a:rPr>
              <a:t>	</a:t>
            </a:r>
            <a:r>
              <a:rPr sz="1232" b="1" kern="0" dirty="0">
                <a:latin typeface="Segoe UI"/>
                <a:cs typeface="Segoe UI"/>
              </a:rPr>
              <a:t>Drie</a:t>
            </a:r>
            <a:r>
              <a:rPr sz="1232" b="1" kern="0" spc="-26" dirty="0">
                <a:latin typeface="Segoe UI"/>
                <a:cs typeface="Segoe UI"/>
              </a:rPr>
              <a:t> </a:t>
            </a:r>
            <a:r>
              <a:rPr sz="1232" b="1" kern="0" dirty="0">
                <a:latin typeface="Segoe UI"/>
                <a:cs typeface="Segoe UI"/>
              </a:rPr>
              <a:t>indicatieve</a:t>
            </a:r>
            <a:r>
              <a:rPr sz="1232" b="1" kern="0" spc="-21" dirty="0">
                <a:latin typeface="Segoe UI"/>
                <a:cs typeface="Segoe UI"/>
              </a:rPr>
              <a:t> </a:t>
            </a:r>
            <a:r>
              <a:rPr sz="1232" b="1" kern="0" spc="-10" dirty="0">
                <a:latin typeface="Segoe UI"/>
                <a:cs typeface="Segoe UI"/>
              </a:rPr>
              <a:t>infiltratiepunten</a:t>
            </a:r>
            <a:r>
              <a:rPr sz="1232" kern="0" spc="-31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zijn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gekozen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op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hoogste</a:t>
            </a:r>
            <a:r>
              <a:rPr sz="1232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punten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onderzoeksgebied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om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een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inschatting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transport-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en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energiekosten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te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maken,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daarbij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is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geen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rekening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gehouden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met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eigendom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grond,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locatie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bestaande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waterwinningen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of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andere</a:t>
            </a:r>
            <a:r>
              <a:rPr sz="1232" kern="0" spc="-62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randvoorwaarden</a:t>
            </a:r>
            <a:endParaRPr sz="1232" kern="0" dirty="0">
              <a:solidFill>
                <a:sysClr val="windowText" lastClr="000000"/>
              </a:solidFill>
              <a:latin typeface="Segoe UI"/>
              <a:cs typeface="Segoe U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7185" y="788487"/>
            <a:ext cx="2701799" cy="803890"/>
            <a:chOff x="104394" y="0"/>
            <a:chExt cx="2631440" cy="7829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3005" y="0"/>
              <a:ext cx="782574" cy="7825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94" y="151637"/>
              <a:ext cx="1847850" cy="47929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41142" y="3997925"/>
            <a:ext cx="10341685" cy="1584901"/>
          </a:xfrm>
          <a:prstGeom prst="rect">
            <a:avLst/>
          </a:prstGeom>
        </p:spPr>
        <p:txBody>
          <a:bodyPr vert="horz" wrap="square" lIns="0" tIns="13040" rIns="0" bIns="0" rtlCol="0">
            <a:spAutoFit/>
          </a:bodyPr>
          <a:lstStyle/>
          <a:p>
            <a:pPr marL="247743" marR="5690259" indent="-234704" defTabSz="938814">
              <a:lnSpc>
                <a:spcPct val="150000"/>
              </a:lnSpc>
              <a:spcBef>
                <a:spcPts val="103"/>
              </a:spcBef>
              <a:tabLst>
                <a:tab pos="247091" algn="l"/>
              </a:tabLst>
            </a:pPr>
            <a:r>
              <a:rPr sz="1232" kern="0" spc="-51" dirty="0">
                <a:solidFill>
                  <a:srgbClr val="174350"/>
                </a:solidFill>
                <a:latin typeface="Segoe UI Semibold"/>
                <a:cs typeface="Segoe UI Semibold"/>
              </a:rPr>
              <a:t>-</a:t>
            </a:r>
            <a:r>
              <a:rPr sz="1232" kern="0" dirty="0">
                <a:solidFill>
                  <a:srgbClr val="174350"/>
                </a:solidFill>
                <a:latin typeface="Segoe UI Semibold"/>
                <a:cs typeface="Segoe UI Semibold"/>
              </a:rPr>
              <a:t>	</a:t>
            </a:r>
            <a:r>
              <a:rPr sz="1232" b="1" kern="0" dirty="0">
                <a:latin typeface="Segoe UI"/>
                <a:cs typeface="Segoe UI"/>
              </a:rPr>
              <a:t>Acht</a:t>
            </a:r>
            <a:r>
              <a:rPr sz="1232" kern="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32" b="1" kern="0" spc="-10" dirty="0">
                <a:latin typeface="Segoe UI"/>
                <a:cs typeface="Segoe UI"/>
              </a:rPr>
              <a:t>oppervlaktewaterbronnen</a:t>
            </a:r>
            <a:r>
              <a:rPr sz="1232" b="1" kern="0" spc="-15" dirty="0">
                <a:latin typeface="Segoe UI"/>
                <a:cs typeface="Segoe UI"/>
              </a:rPr>
              <a:t> </a:t>
            </a:r>
            <a:r>
              <a:rPr sz="1232" b="1" kern="0" spc="-10" dirty="0">
                <a:latin typeface="Segoe UI"/>
                <a:cs typeface="Segoe UI"/>
              </a:rPr>
              <a:t>bekeken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:</a:t>
            </a:r>
            <a:r>
              <a:rPr sz="1232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IJssel,</a:t>
            </a:r>
            <a:r>
              <a:rPr sz="1232" kern="0" spc="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randmeren,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kwel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oude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land,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kwel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nieuwe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land,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Grift,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Apeldoorns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Kanaal,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effluent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RWZI’s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gemaal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Lovink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(polderwater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uit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de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Flevopolder)</a:t>
            </a:r>
            <a:endParaRPr sz="1232" kern="0" dirty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marL="217100" marR="5216" indent="-108224" defTabSz="938814">
              <a:spcBef>
                <a:spcPts val="570"/>
              </a:spcBef>
            </a:pPr>
            <a:r>
              <a:rPr sz="1027" kern="0" dirty="0">
                <a:solidFill>
                  <a:srgbClr val="174350"/>
                </a:solidFill>
                <a:latin typeface="Segoe UI"/>
                <a:cs typeface="Segoe UI"/>
              </a:rPr>
              <a:t>*</a:t>
            </a:r>
            <a:r>
              <a:rPr sz="1027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027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027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027" kern="0" dirty="0">
                <a:solidFill>
                  <a:srgbClr val="174350"/>
                </a:solidFill>
                <a:latin typeface="Segoe UI"/>
                <a:cs typeface="Segoe UI"/>
              </a:rPr>
              <a:t>waterkwaliteit</a:t>
            </a:r>
            <a:r>
              <a:rPr sz="1027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027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027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027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027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027" kern="0" dirty="0">
                <a:solidFill>
                  <a:srgbClr val="174350"/>
                </a:solidFill>
                <a:latin typeface="Segoe UI"/>
                <a:cs typeface="Segoe UI"/>
              </a:rPr>
              <a:t>bronnen</a:t>
            </a:r>
            <a:r>
              <a:rPr sz="1027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027" kern="0" dirty="0">
                <a:solidFill>
                  <a:srgbClr val="174350"/>
                </a:solidFill>
                <a:latin typeface="Segoe UI"/>
                <a:cs typeface="Segoe UI"/>
              </a:rPr>
              <a:t>is bepaald</a:t>
            </a:r>
            <a:r>
              <a:rPr sz="1027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027" kern="0" dirty="0">
                <a:solidFill>
                  <a:srgbClr val="174350"/>
                </a:solidFill>
                <a:latin typeface="Segoe UI"/>
                <a:cs typeface="Segoe UI"/>
              </a:rPr>
              <a:t>op basis</a:t>
            </a:r>
            <a:r>
              <a:rPr sz="1027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027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027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027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027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027" kern="0" spc="-10" dirty="0">
                <a:solidFill>
                  <a:srgbClr val="174350"/>
                </a:solidFill>
                <a:latin typeface="Segoe UI"/>
                <a:cs typeface="Segoe UI"/>
              </a:rPr>
              <a:t>waterkwaliteitsportaal.</a:t>
            </a:r>
            <a:r>
              <a:rPr sz="1027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027" kern="0" dirty="0">
                <a:solidFill>
                  <a:srgbClr val="174350"/>
                </a:solidFill>
                <a:latin typeface="Segoe UI"/>
                <a:cs typeface="Segoe UI"/>
              </a:rPr>
              <a:t>Een</a:t>
            </a:r>
            <a:r>
              <a:rPr sz="1027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027" kern="0" dirty="0">
                <a:solidFill>
                  <a:srgbClr val="174350"/>
                </a:solidFill>
                <a:latin typeface="Segoe UI"/>
                <a:cs typeface="Segoe UI"/>
              </a:rPr>
              <a:t>verdere</a:t>
            </a:r>
            <a:r>
              <a:rPr sz="1027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027" kern="0" dirty="0">
                <a:solidFill>
                  <a:srgbClr val="174350"/>
                </a:solidFill>
                <a:latin typeface="Segoe UI"/>
                <a:cs typeface="Segoe UI"/>
              </a:rPr>
              <a:t>analyse</a:t>
            </a:r>
            <a:r>
              <a:rPr sz="1027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027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027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027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027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027" kern="0" dirty="0">
                <a:solidFill>
                  <a:srgbClr val="174350"/>
                </a:solidFill>
                <a:latin typeface="Segoe UI"/>
                <a:cs typeface="Segoe UI"/>
              </a:rPr>
              <a:t>waterkwaliteit</a:t>
            </a:r>
            <a:r>
              <a:rPr sz="1027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027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027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027" kern="0" dirty="0">
                <a:solidFill>
                  <a:srgbClr val="174350"/>
                </a:solidFill>
                <a:latin typeface="Segoe UI"/>
                <a:cs typeface="Segoe UI"/>
              </a:rPr>
              <a:t>de bronnen,</a:t>
            </a:r>
            <a:r>
              <a:rPr sz="1027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027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027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027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027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027" kern="0" dirty="0">
                <a:solidFill>
                  <a:srgbClr val="174350"/>
                </a:solidFill>
                <a:latin typeface="Segoe UI"/>
                <a:cs typeface="Segoe UI"/>
              </a:rPr>
              <a:t>verwachte</a:t>
            </a:r>
            <a:r>
              <a:rPr sz="1027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027" kern="0" spc="-10" dirty="0">
                <a:solidFill>
                  <a:srgbClr val="174350"/>
                </a:solidFill>
                <a:latin typeface="Segoe UI"/>
                <a:cs typeface="Segoe UI"/>
              </a:rPr>
              <a:t>ontwikkelingen </a:t>
            </a:r>
            <a:r>
              <a:rPr sz="1027" kern="0" dirty="0">
                <a:solidFill>
                  <a:srgbClr val="174350"/>
                </a:solidFill>
                <a:latin typeface="Segoe UI"/>
                <a:cs typeface="Segoe UI"/>
              </a:rPr>
              <a:t>daarin</a:t>
            </a:r>
            <a:r>
              <a:rPr sz="1027" kern="0" spc="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027" kern="0" dirty="0">
                <a:solidFill>
                  <a:srgbClr val="174350"/>
                </a:solidFill>
                <a:latin typeface="Segoe UI"/>
                <a:cs typeface="Segoe UI"/>
              </a:rPr>
              <a:t>zou</a:t>
            </a:r>
            <a:r>
              <a:rPr sz="1027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027" kern="0" dirty="0">
                <a:solidFill>
                  <a:srgbClr val="174350"/>
                </a:solidFill>
                <a:latin typeface="Segoe UI"/>
                <a:cs typeface="Segoe UI"/>
              </a:rPr>
              <a:t>onderscheidend</a:t>
            </a:r>
            <a:r>
              <a:rPr sz="1027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027" kern="0" dirty="0">
                <a:solidFill>
                  <a:srgbClr val="174350"/>
                </a:solidFill>
                <a:latin typeface="Segoe UI"/>
                <a:cs typeface="Segoe UI"/>
              </a:rPr>
              <a:t>kunnen</a:t>
            </a:r>
            <a:r>
              <a:rPr sz="1027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027" kern="0" dirty="0">
                <a:solidFill>
                  <a:srgbClr val="174350"/>
                </a:solidFill>
                <a:latin typeface="Segoe UI"/>
                <a:cs typeface="Segoe UI"/>
              </a:rPr>
              <a:t>zijn</a:t>
            </a:r>
            <a:r>
              <a:rPr sz="1027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027" kern="0" dirty="0">
                <a:solidFill>
                  <a:srgbClr val="174350"/>
                </a:solidFill>
                <a:latin typeface="Segoe UI"/>
                <a:cs typeface="Segoe UI"/>
              </a:rPr>
              <a:t>voor de </a:t>
            </a:r>
            <a:r>
              <a:rPr sz="1027" kern="0" spc="-10" dirty="0">
                <a:solidFill>
                  <a:srgbClr val="174350"/>
                </a:solidFill>
                <a:latin typeface="Segoe UI"/>
                <a:cs typeface="Segoe UI"/>
              </a:rPr>
              <a:t>uiteindelijke</a:t>
            </a:r>
            <a:r>
              <a:rPr sz="1027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027" kern="0" spc="-10" dirty="0">
                <a:solidFill>
                  <a:srgbClr val="174350"/>
                </a:solidFill>
                <a:latin typeface="Segoe UI"/>
                <a:cs typeface="Segoe UI"/>
              </a:rPr>
              <a:t>zuiveringsmaatregelen</a:t>
            </a:r>
            <a:endParaRPr sz="1027" kern="0" dirty="0">
              <a:solidFill>
                <a:sysClr val="windowText" lastClr="000000"/>
              </a:solidFill>
              <a:latin typeface="Segoe UI"/>
              <a:cs typeface="Segoe U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1435685" y="8285076"/>
            <a:ext cx="253036" cy="202770"/>
          </a:xfrm>
          <a:prstGeom prst="rect">
            <a:avLst/>
          </a:prstGeom>
        </p:spPr>
        <p:txBody>
          <a:bodyPr vert="horz" wrap="square" lIns="0" tIns="24123" rIns="0" bIns="0" rtlCol="0">
            <a:spAutoFit/>
          </a:bodyPr>
          <a:lstStyle/>
          <a:p>
            <a:pPr marL="39117" defTabSz="938814">
              <a:spcBef>
                <a:spcPts val="190"/>
              </a:spcBef>
            </a:pPr>
            <a:fld id="{81D60167-4931-47E6-BA6A-407CBD079E47}" type="slidenum">
              <a:rPr kern="0" spc="-26" dirty="0"/>
              <a:pPr marL="39117" defTabSz="938814">
                <a:spcBef>
                  <a:spcPts val="190"/>
                </a:spcBef>
              </a:pPr>
              <a:t>23</a:t>
            </a:fld>
            <a:endParaRPr kern="0" spc="-26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829" y="1816992"/>
            <a:ext cx="8674900" cy="370781"/>
          </a:xfrm>
          <a:prstGeom prst="rect">
            <a:avLst/>
          </a:prstGeom>
        </p:spPr>
        <p:txBody>
          <a:bodyPr vert="horz" wrap="square" lIns="0" tIns="13692" rIns="0" bIns="0" rtlCol="0">
            <a:spAutoFit/>
          </a:bodyPr>
          <a:lstStyle/>
          <a:p>
            <a:pPr marL="13039">
              <a:spcBef>
                <a:spcPts val="108"/>
              </a:spcBef>
            </a:pPr>
            <a:r>
              <a:rPr dirty="0"/>
              <a:t>Aannames</a:t>
            </a:r>
            <a:r>
              <a:rPr spc="-51" dirty="0"/>
              <a:t> </a:t>
            </a:r>
            <a:r>
              <a:rPr dirty="0"/>
              <a:t>voor</a:t>
            </a:r>
            <a:r>
              <a:rPr spc="-62" dirty="0"/>
              <a:t> </a:t>
            </a:r>
            <a:r>
              <a:rPr dirty="0"/>
              <a:t>de</a:t>
            </a:r>
            <a:r>
              <a:rPr spc="-46" dirty="0"/>
              <a:t> </a:t>
            </a:r>
            <a:r>
              <a:rPr dirty="0"/>
              <a:t>technische</a:t>
            </a:r>
            <a:r>
              <a:rPr spc="-51" dirty="0"/>
              <a:t> </a:t>
            </a:r>
            <a:r>
              <a:rPr spc="-10" dirty="0"/>
              <a:t>bandbreedte</a:t>
            </a:r>
            <a:r>
              <a:rPr spc="-41" dirty="0"/>
              <a:t> </a:t>
            </a:r>
            <a:r>
              <a:rPr dirty="0"/>
              <a:t>voor</a:t>
            </a:r>
            <a:r>
              <a:rPr spc="-56" dirty="0"/>
              <a:t> </a:t>
            </a:r>
            <a:r>
              <a:rPr dirty="0"/>
              <a:t>een</a:t>
            </a:r>
            <a:r>
              <a:rPr spc="-46" dirty="0"/>
              <a:t> </a:t>
            </a:r>
            <a:r>
              <a:rPr spc="-10" dirty="0"/>
              <a:t>Wateraccu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829" y="2271063"/>
            <a:ext cx="5428374" cy="3070864"/>
          </a:xfrm>
          <a:prstGeom prst="rect">
            <a:avLst/>
          </a:prstGeom>
        </p:spPr>
        <p:txBody>
          <a:bodyPr vert="horz" wrap="square" lIns="0" tIns="13040" rIns="0" bIns="0" rtlCol="0">
            <a:spAutoFit/>
          </a:bodyPr>
          <a:lstStyle/>
          <a:p>
            <a:pPr marL="65195" marR="73019" defTabSz="938814">
              <a:lnSpc>
                <a:spcPct val="150000"/>
              </a:lnSpc>
              <a:spcBef>
                <a:spcPts val="103"/>
              </a:spcBef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Als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b="1" kern="0" dirty="0">
                <a:latin typeface="Segoe UI"/>
                <a:cs typeface="Segoe UI"/>
              </a:rPr>
              <a:t>ondergrens</a:t>
            </a:r>
            <a:r>
              <a:rPr sz="1232" b="1" kern="0" spc="-41" dirty="0"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voor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een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Wateraccu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Noord-Veluwe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is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uitgegaan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latin typeface="Segoe UI"/>
                <a:cs typeface="Segoe UI"/>
              </a:rPr>
              <a:t>van</a:t>
            </a:r>
            <a:r>
              <a:rPr sz="1232" b="1" kern="0" spc="-26" dirty="0">
                <a:latin typeface="Segoe UI"/>
                <a:cs typeface="Segoe UI"/>
              </a:rPr>
              <a:t> </a:t>
            </a:r>
            <a:r>
              <a:rPr sz="1232" b="1" kern="0" spc="-51" dirty="0">
                <a:latin typeface="Segoe UI"/>
                <a:cs typeface="Segoe UI"/>
              </a:rPr>
              <a:t>8</a:t>
            </a:r>
            <a:r>
              <a:rPr sz="1232" b="1" kern="0" spc="513" dirty="0">
                <a:latin typeface="Segoe UI"/>
                <a:cs typeface="Segoe UI"/>
              </a:rPr>
              <a:t> </a:t>
            </a:r>
            <a:r>
              <a:rPr sz="1232" b="1" kern="0" dirty="0">
                <a:latin typeface="Segoe UI"/>
                <a:cs typeface="Segoe UI"/>
              </a:rPr>
              <a:t>miljoen</a:t>
            </a:r>
            <a:r>
              <a:rPr sz="1232" b="1" kern="0" spc="-36" dirty="0">
                <a:latin typeface="Segoe UI"/>
                <a:cs typeface="Segoe UI"/>
              </a:rPr>
              <a:t> </a:t>
            </a:r>
            <a:r>
              <a:rPr sz="1232" b="1" kern="0" dirty="0">
                <a:latin typeface="Segoe UI"/>
                <a:cs typeface="Segoe UI"/>
              </a:rPr>
              <a:t>m</a:t>
            </a:r>
            <a:r>
              <a:rPr sz="1232" b="1" kern="0" baseline="24305" dirty="0">
                <a:latin typeface="Segoe UI"/>
                <a:cs typeface="Segoe UI"/>
              </a:rPr>
              <a:t>3</a:t>
            </a:r>
            <a:r>
              <a:rPr sz="1232" b="1" kern="0" spc="154" baseline="24305" dirty="0">
                <a:latin typeface="Segoe UI"/>
                <a:cs typeface="Segoe UI"/>
              </a:rPr>
              <a:t> </a:t>
            </a:r>
            <a:r>
              <a:rPr sz="1232" b="1" kern="0" dirty="0">
                <a:latin typeface="Segoe UI"/>
                <a:cs typeface="Segoe UI"/>
              </a:rPr>
              <a:t>per</a:t>
            </a:r>
            <a:r>
              <a:rPr sz="1232" b="1" kern="0" spc="-36" dirty="0">
                <a:latin typeface="Segoe UI"/>
                <a:cs typeface="Segoe UI"/>
              </a:rPr>
              <a:t> </a:t>
            </a:r>
            <a:r>
              <a:rPr sz="1232" b="1" kern="0" dirty="0">
                <a:latin typeface="Segoe UI"/>
                <a:cs typeface="Segoe UI"/>
              </a:rPr>
              <a:t>(half)jaar</a:t>
            </a:r>
            <a:r>
              <a:rPr sz="1232" b="1" kern="0" spc="-26" dirty="0"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omdat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dit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overeen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komt</a:t>
            </a:r>
            <a:r>
              <a:rPr sz="1232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met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capaciteit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die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het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drinkwaterreserveringsgebied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tussen Hattem</a:t>
            </a:r>
            <a:r>
              <a:rPr sz="1232" kern="0" spc="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 Elburg</a:t>
            </a:r>
            <a:r>
              <a:rPr sz="1232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is</a:t>
            </a:r>
            <a:r>
              <a:rPr sz="1232" kern="0" spc="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opgenomen.</a:t>
            </a:r>
            <a:endParaRPr sz="1232" kern="0" dirty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defTabSz="938814">
              <a:spcBef>
                <a:spcPts val="580"/>
              </a:spcBef>
            </a:pPr>
            <a:endParaRPr sz="1232" kern="0" dirty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marL="65195" marR="57372" defTabSz="938814">
              <a:lnSpc>
                <a:spcPct val="150000"/>
              </a:lnSpc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Als</a:t>
            </a:r>
            <a:r>
              <a:rPr sz="1232" b="1" kern="0" spc="-31" dirty="0">
                <a:latin typeface="Segoe UI"/>
                <a:cs typeface="Segoe UI"/>
              </a:rPr>
              <a:t> </a:t>
            </a:r>
            <a:r>
              <a:rPr sz="1232" b="1" kern="0" dirty="0">
                <a:latin typeface="Segoe UI"/>
                <a:cs typeface="Segoe UI"/>
              </a:rPr>
              <a:t>bovengrens</a:t>
            </a:r>
            <a:r>
              <a:rPr sz="1232" b="1" kern="0" spc="-46" dirty="0"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voor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een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Wateraccu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is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uitgegaan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latin typeface="Segoe UI"/>
                <a:cs typeface="Segoe UI"/>
              </a:rPr>
              <a:t>van</a:t>
            </a:r>
            <a:r>
              <a:rPr sz="1232" kern="0" spc="-26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32" b="1" kern="0" dirty="0">
                <a:latin typeface="Segoe UI"/>
                <a:cs typeface="Segoe UI"/>
              </a:rPr>
              <a:t>50</a:t>
            </a:r>
            <a:r>
              <a:rPr sz="1232" b="1" kern="0" spc="-21" dirty="0">
                <a:latin typeface="Segoe UI"/>
                <a:cs typeface="Segoe UI"/>
              </a:rPr>
              <a:t> </a:t>
            </a:r>
            <a:r>
              <a:rPr sz="1232" b="1" kern="0" dirty="0">
                <a:latin typeface="Segoe UI"/>
                <a:cs typeface="Segoe UI"/>
              </a:rPr>
              <a:t>miljoen</a:t>
            </a:r>
            <a:r>
              <a:rPr sz="1232" b="1" kern="0" spc="-36" dirty="0">
                <a:latin typeface="Segoe UI"/>
                <a:cs typeface="Segoe UI"/>
              </a:rPr>
              <a:t> </a:t>
            </a:r>
            <a:r>
              <a:rPr sz="1232" b="1" kern="0" dirty="0">
                <a:latin typeface="Segoe UI"/>
                <a:cs typeface="Segoe UI"/>
              </a:rPr>
              <a:t>m</a:t>
            </a:r>
            <a:r>
              <a:rPr sz="1232" b="1" kern="0" baseline="24305" dirty="0">
                <a:latin typeface="Segoe UI"/>
                <a:cs typeface="Segoe UI"/>
              </a:rPr>
              <a:t>3</a:t>
            </a:r>
            <a:r>
              <a:rPr sz="1232" b="1" kern="0" spc="146" baseline="24305" dirty="0">
                <a:latin typeface="Segoe UI"/>
                <a:cs typeface="Segoe UI"/>
              </a:rPr>
              <a:t> </a:t>
            </a:r>
            <a:r>
              <a:rPr sz="1232" b="1" kern="0" spc="-26" dirty="0">
                <a:latin typeface="Segoe UI"/>
                <a:cs typeface="Segoe UI"/>
              </a:rPr>
              <a:t>per </a:t>
            </a:r>
            <a:r>
              <a:rPr sz="1232" b="1" kern="0" dirty="0">
                <a:latin typeface="Segoe UI"/>
                <a:cs typeface="Segoe UI"/>
              </a:rPr>
              <a:t>(half)jaar</a:t>
            </a:r>
            <a:r>
              <a:rPr sz="1232" kern="0" spc="-36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omdat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dit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overeen</a:t>
            </a:r>
            <a:r>
              <a:rPr sz="1232" kern="0" spc="-5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komt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met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volume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aan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water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dat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tussen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de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laagste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hoogste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geobserveerde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grondwaterstand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kan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worden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opgeslagen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onderzoeksgebied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(bij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een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porositeit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zandpakket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0,2).</a:t>
            </a:r>
            <a:endParaRPr sz="1232" kern="0" dirty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defTabSz="938814">
              <a:spcBef>
                <a:spcPts val="575"/>
              </a:spcBef>
            </a:pPr>
            <a:endParaRPr sz="1232" kern="0" dirty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marL="65195" marR="180591" defTabSz="938814">
              <a:lnSpc>
                <a:spcPct val="150000"/>
              </a:lnSpc>
              <a:spcBef>
                <a:spcPts val="5"/>
              </a:spcBef>
            </a:pP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Uitgespreid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over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gebied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Wateraccu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circa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10.000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ha,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komt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50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miljoen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</a:t>
            </a:r>
            <a:r>
              <a:rPr sz="1232" kern="0" baseline="24305" dirty="0">
                <a:solidFill>
                  <a:srgbClr val="174350"/>
                </a:solidFill>
                <a:latin typeface="Segoe UI"/>
                <a:cs typeface="Segoe UI"/>
              </a:rPr>
              <a:t>3</a:t>
            </a:r>
            <a:r>
              <a:rPr sz="1232" kern="0" spc="154" baseline="2430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per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jaar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water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overeen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met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een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waterschijf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500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mm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per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jaar</a:t>
            </a:r>
            <a:endParaRPr sz="1232" kern="0" dirty="0">
              <a:solidFill>
                <a:sysClr val="windowText" lastClr="000000"/>
              </a:solidFill>
              <a:latin typeface="Segoe UI"/>
              <a:cs typeface="Segoe U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7185" y="788486"/>
            <a:ext cx="12090291" cy="5007196"/>
            <a:chOff x="104394" y="0"/>
            <a:chExt cx="11775440" cy="48768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3005" y="0"/>
              <a:ext cx="782574" cy="7825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94" y="151637"/>
              <a:ext cx="1847850" cy="4792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39790" y="1535430"/>
              <a:ext cx="5939790" cy="334137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435685" y="8285076"/>
            <a:ext cx="253036" cy="202770"/>
          </a:xfrm>
          <a:prstGeom prst="rect">
            <a:avLst/>
          </a:prstGeom>
        </p:spPr>
        <p:txBody>
          <a:bodyPr vert="horz" wrap="square" lIns="0" tIns="24123" rIns="0" bIns="0" rtlCol="0">
            <a:spAutoFit/>
          </a:bodyPr>
          <a:lstStyle/>
          <a:p>
            <a:pPr marL="39117" defTabSz="938814">
              <a:spcBef>
                <a:spcPts val="190"/>
              </a:spcBef>
            </a:pPr>
            <a:fld id="{81D60167-4931-47E6-BA6A-407CBD079E47}" type="slidenum">
              <a:rPr kern="0" spc="-26" dirty="0"/>
              <a:pPr marL="39117" defTabSz="938814">
                <a:spcBef>
                  <a:spcPts val="190"/>
                </a:spcBef>
              </a:pPr>
              <a:t>24</a:t>
            </a:fld>
            <a:endParaRPr kern="0" spc="-26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143" y="2058020"/>
            <a:ext cx="1260275" cy="360827"/>
          </a:xfrm>
          <a:prstGeom prst="rect">
            <a:avLst/>
          </a:prstGeom>
        </p:spPr>
        <p:txBody>
          <a:bodyPr vert="horz" wrap="square" lIns="0" tIns="13040" rIns="0" bIns="0" rtlCol="0">
            <a:spAutoFit/>
          </a:bodyPr>
          <a:lstStyle/>
          <a:p>
            <a:pPr marL="13039">
              <a:spcBef>
                <a:spcPts val="103"/>
              </a:spcBef>
            </a:pPr>
            <a:r>
              <a:rPr spc="-15" dirty="0"/>
              <a:t>Varianten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1142" y="2541265"/>
            <a:ext cx="4868976" cy="560977"/>
          </a:xfrm>
          <a:prstGeom prst="rect">
            <a:avLst/>
          </a:prstGeom>
        </p:spPr>
        <p:txBody>
          <a:bodyPr vert="horz" wrap="square" lIns="0" tIns="13040" rIns="0" bIns="0" rtlCol="0">
            <a:spAutoFit/>
          </a:bodyPr>
          <a:lstStyle/>
          <a:p>
            <a:pPr marL="13039" marR="5216" defTabSz="938814">
              <a:lnSpc>
                <a:spcPct val="150000"/>
              </a:lnSpc>
              <a:spcBef>
                <a:spcPts val="103"/>
              </a:spcBef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Om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breedte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speelveld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beeld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te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brengen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zijn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volgende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varianten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voor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(vulling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van)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wateraccu</a:t>
            </a:r>
            <a:r>
              <a:rPr sz="1232" kern="0" spc="-5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bekeken:</a:t>
            </a:r>
            <a:endParaRPr sz="1232" kern="0">
              <a:solidFill>
                <a:sysClr val="windowText" lastClr="000000"/>
              </a:solidFill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5063" y="3104576"/>
            <a:ext cx="5060658" cy="1679360"/>
          </a:xfrm>
          <a:prstGeom prst="rect">
            <a:avLst/>
          </a:prstGeom>
        </p:spPr>
        <p:txBody>
          <a:bodyPr vert="horz" wrap="square" lIns="0" tIns="106924" rIns="0" bIns="0" rtlCol="0">
            <a:spAutoFit/>
          </a:bodyPr>
          <a:lstStyle/>
          <a:p>
            <a:pPr marL="390521" indent="-351403" defTabSz="938814">
              <a:spcBef>
                <a:spcPts val="842"/>
              </a:spcBef>
              <a:buFontTx/>
              <a:buAutoNum type="arabicPeriod"/>
              <a:tabLst>
                <a:tab pos="390521" algn="l"/>
              </a:tabLst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Klein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schonere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bron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(8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miljoen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</a:t>
            </a:r>
            <a:r>
              <a:rPr sz="1232" kern="0" baseline="24305" dirty="0">
                <a:solidFill>
                  <a:srgbClr val="174350"/>
                </a:solidFill>
                <a:latin typeface="Segoe UI"/>
                <a:cs typeface="Segoe UI"/>
              </a:rPr>
              <a:t>3</a:t>
            </a:r>
            <a:r>
              <a:rPr sz="1232" kern="0" spc="154" baseline="2430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gedurende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winterhalfjaar)</a:t>
            </a:r>
            <a:endParaRPr sz="1232" kern="0" dirty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marL="390521" indent="-351403" defTabSz="938814">
              <a:spcBef>
                <a:spcPts val="739"/>
              </a:spcBef>
              <a:buFontTx/>
              <a:buAutoNum type="arabicPeriod"/>
              <a:tabLst>
                <a:tab pos="390521" algn="l"/>
              </a:tabLst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Groot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dichtbij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(50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miljoen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</a:t>
            </a:r>
            <a:r>
              <a:rPr sz="1232" kern="0" baseline="24305" dirty="0">
                <a:solidFill>
                  <a:srgbClr val="174350"/>
                </a:solidFill>
                <a:latin typeface="Segoe UI"/>
                <a:cs typeface="Segoe UI"/>
              </a:rPr>
              <a:t>3</a:t>
            </a:r>
            <a:r>
              <a:rPr sz="1232" kern="0" spc="154" baseline="2430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gedurende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winterhalfjaar)</a:t>
            </a:r>
            <a:endParaRPr sz="1232" kern="0" dirty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marL="391173" marR="167552" indent="-352055" defTabSz="938814">
              <a:lnSpc>
                <a:spcPct val="150000"/>
              </a:lnSpc>
              <a:buFontTx/>
              <a:buAutoNum type="arabicPeriod"/>
              <a:tabLst>
                <a:tab pos="391173" algn="l"/>
              </a:tabLst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Groot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schonere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bron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(50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miljoen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</a:t>
            </a:r>
            <a:r>
              <a:rPr sz="1232" kern="0" baseline="24305" dirty="0">
                <a:solidFill>
                  <a:srgbClr val="174350"/>
                </a:solidFill>
                <a:latin typeface="Segoe UI"/>
                <a:cs typeface="Segoe UI"/>
              </a:rPr>
              <a:t>3</a:t>
            </a:r>
            <a:r>
              <a:rPr sz="1232" kern="0" spc="146" baseline="2430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gedurende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het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winterhalfjaar).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Gelijk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aan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variant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2,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maar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dan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met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een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zo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schoon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mogelijke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bron</a:t>
            </a:r>
            <a:r>
              <a:rPr sz="1232" kern="0" spc="-5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om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zuiveringskosten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te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minimaliseren,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afstand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tot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infiltratielocatie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is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groter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dan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in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variant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2</a:t>
            </a:r>
            <a:endParaRPr sz="1232" kern="0" dirty="0">
              <a:solidFill>
                <a:sysClr val="windowText" lastClr="000000"/>
              </a:solidFill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01504" y="2541265"/>
            <a:ext cx="5006544" cy="1145850"/>
          </a:xfrm>
          <a:prstGeom prst="rect">
            <a:avLst/>
          </a:prstGeom>
        </p:spPr>
        <p:txBody>
          <a:bodyPr vert="horz" wrap="square" lIns="0" tIns="13040" rIns="0" bIns="0" rtlCol="0">
            <a:spAutoFit/>
          </a:bodyPr>
          <a:lstStyle/>
          <a:p>
            <a:pPr marL="13039" marR="5216" defTabSz="938814">
              <a:lnSpc>
                <a:spcPct val="150000"/>
              </a:lnSpc>
              <a:spcBef>
                <a:spcPts val="103"/>
              </a:spcBef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In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alle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varianten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is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ervoor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gekozen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om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innamepunt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zo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dicht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mogelijk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bij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een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RWZI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te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plaatsen,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omdat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daar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reststroom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die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ontstaat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bij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het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zuiveringsproces</a:t>
            </a:r>
            <a:r>
              <a:rPr sz="1232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na</a:t>
            </a:r>
            <a:r>
              <a:rPr sz="1232" kern="0" spc="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voorbehandeling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 zou</a:t>
            </a:r>
            <a:r>
              <a:rPr sz="1232" kern="0" spc="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kunnen worden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verwerkt.</a:t>
            </a:r>
            <a:endParaRPr sz="1232" kern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marL="13039" defTabSz="938814">
              <a:spcBef>
                <a:spcPts val="739"/>
              </a:spcBef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Hiervoor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is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wel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een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uitbreiding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RWZI’s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nodig.</a:t>
            </a:r>
            <a:endParaRPr sz="1232" kern="0">
              <a:solidFill>
                <a:sysClr val="windowText" lastClr="000000"/>
              </a:solidFill>
              <a:latin typeface="Segoe UI"/>
              <a:cs typeface="Segoe U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7185" y="788487"/>
            <a:ext cx="2701799" cy="803890"/>
            <a:chOff x="104394" y="0"/>
            <a:chExt cx="2631440" cy="78295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3005" y="0"/>
              <a:ext cx="782574" cy="7825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94" y="151637"/>
              <a:ext cx="1847850" cy="47929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1435685" y="8285076"/>
            <a:ext cx="253036" cy="202770"/>
          </a:xfrm>
          <a:prstGeom prst="rect">
            <a:avLst/>
          </a:prstGeom>
        </p:spPr>
        <p:txBody>
          <a:bodyPr vert="horz" wrap="square" lIns="0" tIns="24123" rIns="0" bIns="0" rtlCol="0">
            <a:spAutoFit/>
          </a:bodyPr>
          <a:lstStyle/>
          <a:p>
            <a:pPr marL="39117" defTabSz="938814">
              <a:spcBef>
                <a:spcPts val="190"/>
              </a:spcBef>
            </a:pPr>
            <a:fld id="{81D60167-4931-47E6-BA6A-407CBD079E47}" type="slidenum">
              <a:rPr kern="0" spc="-26" dirty="0"/>
              <a:pPr marL="39117" defTabSz="938814">
                <a:spcBef>
                  <a:spcPts val="190"/>
                </a:spcBef>
              </a:pPr>
              <a:t>25</a:t>
            </a:fld>
            <a:endParaRPr kern="0" spc="-26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8919" y="1910113"/>
            <a:ext cx="8674900" cy="370781"/>
          </a:xfrm>
          <a:prstGeom prst="rect">
            <a:avLst/>
          </a:prstGeom>
        </p:spPr>
        <p:txBody>
          <a:bodyPr vert="horz" wrap="square" lIns="0" tIns="13692" rIns="0" bIns="0" rtlCol="0">
            <a:spAutoFit/>
          </a:bodyPr>
          <a:lstStyle/>
          <a:p>
            <a:pPr marL="13039">
              <a:spcBef>
                <a:spcPts val="108"/>
              </a:spcBef>
            </a:pPr>
            <a:r>
              <a:rPr spc="-26" dirty="0"/>
              <a:t>Variant</a:t>
            </a:r>
            <a:r>
              <a:rPr spc="-62" dirty="0"/>
              <a:t> </a:t>
            </a:r>
            <a:r>
              <a:rPr dirty="0"/>
              <a:t>1:</a:t>
            </a:r>
            <a:r>
              <a:rPr spc="-56" dirty="0"/>
              <a:t> </a:t>
            </a:r>
            <a:r>
              <a:rPr dirty="0"/>
              <a:t>Klein</a:t>
            </a:r>
            <a:r>
              <a:rPr spc="-51" dirty="0"/>
              <a:t> </a:t>
            </a:r>
            <a:r>
              <a:rPr dirty="0"/>
              <a:t>en</a:t>
            </a:r>
            <a:r>
              <a:rPr spc="-51" dirty="0"/>
              <a:t> </a:t>
            </a:r>
            <a:r>
              <a:rPr dirty="0"/>
              <a:t>schonere</a:t>
            </a:r>
            <a:r>
              <a:rPr spc="-46" dirty="0"/>
              <a:t> </a:t>
            </a:r>
            <a:r>
              <a:rPr spc="-21" dirty="0"/>
              <a:t>bron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1143" y="2498495"/>
            <a:ext cx="3836894" cy="1951006"/>
          </a:xfrm>
          <a:prstGeom prst="rect">
            <a:avLst/>
          </a:prstGeom>
        </p:spPr>
        <p:txBody>
          <a:bodyPr vert="horz" wrap="square" lIns="0" tIns="13040" rIns="0" bIns="0" rtlCol="0">
            <a:spAutoFit/>
          </a:bodyPr>
          <a:lstStyle/>
          <a:p>
            <a:pPr marL="13039" marR="5216" defTabSz="938814">
              <a:lnSpc>
                <a:spcPct val="150000"/>
              </a:lnSpc>
              <a:spcBef>
                <a:spcPts val="103"/>
              </a:spcBef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Relatief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schoon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water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uit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Grift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Apeldoorns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Kanaal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wordt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ingekomen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vlakbij</a:t>
            </a:r>
            <a:r>
              <a:rPr sz="1232" kern="0" spc="-5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RWZI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Heerde</a:t>
            </a:r>
            <a:r>
              <a:rPr sz="1232" kern="0" spc="-62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en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op/bij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die</a:t>
            </a:r>
            <a:r>
              <a:rPr sz="1232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RWZI</a:t>
            </a:r>
            <a:r>
              <a:rPr sz="1232" kern="0" spc="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voorgezuiverd.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Reststromen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zouden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na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voorbehandeling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op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 RWZI</a:t>
            </a:r>
            <a:r>
              <a:rPr sz="1232" kern="0" spc="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verwerkt</a:t>
            </a:r>
            <a:r>
              <a:rPr sz="1232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kunnen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worden.</a:t>
            </a:r>
            <a:endParaRPr sz="1232" kern="0" dirty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defTabSz="938814">
              <a:spcBef>
                <a:spcPts val="575"/>
              </a:spcBef>
            </a:pPr>
            <a:endParaRPr sz="1232" kern="0" dirty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marL="13039" marR="713890" defTabSz="938814">
              <a:lnSpc>
                <a:spcPct val="150000"/>
              </a:lnSpc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Naast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horizontale</a:t>
            </a:r>
            <a:r>
              <a:rPr sz="1232" kern="0" spc="-62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afstand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wordt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ook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een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hoogteverschil</a:t>
            </a:r>
            <a:r>
              <a:rPr sz="1232" kern="0" spc="-62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circa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35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meter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overbrugd.</a:t>
            </a:r>
            <a:endParaRPr sz="1232" kern="0" dirty="0">
              <a:solidFill>
                <a:sysClr val="windowText" lastClr="000000"/>
              </a:solidFill>
              <a:latin typeface="Segoe UI"/>
              <a:cs typeface="Segoe U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7185" y="788487"/>
            <a:ext cx="2701799" cy="803890"/>
            <a:chOff x="104394" y="0"/>
            <a:chExt cx="2631440" cy="7829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3005" y="0"/>
              <a:ext cx="782574" cy="7825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94" y="151637"/>
              <a:ext cx="1847850" cy="47929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66369" y="788487"/>
            <a:ext cx="7330847" cy="528102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435685" y="8285076"/>
            <a:ext cx="253036" cy="202770"/>
          </a:xfrm>
          <a:prstGeom prst="rect">
            <a:avLst/>
          </a:prstGeom>
        </p:spPr>
        <p:txBody>
          <a:bodyPr vert="horz" wrap="square" lIns="0" tIns="24123" rIns="0" bIns="0" rtlCol="0">
            <a:spAutoFit/>
          </a:bodyPr>
          <a:lstStyle/>
          <a:p>
            <a:pPr marL="39117" defTabSz="938814">
              <a:spcBef>
                <a:spcPts val="190"/>
              </a:spcBef>
            </a:pPr>
            <a:fld id="{81D60167-4931-47E6-BA6A-407CBD079E47}" type="slidenum">
              <a:rPr kern="0" spc="-26" dirty="0"/>
              <a:pPr marL="39117" defTabSz="938814">
                <a:spcBef>
                  <a:spcPts val="190"/>
                </a:spcBef>
              </a:pPr>
              <a:t>26</a:t>
            </a:fld>
            <a:endParaRPr kern="0" spc="-26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142" y="1852744"/>
            <a:ext cx="8674900" cy="370781"/>
          </a:xfrm>
          <a:prstGeom prst="rect">
            <a:avLst/>
          </a:prstGeom>
        </p:spPr>
        <p:txBody>
          <a:bodyPr vert="horz" wrap="square" lIns="0" tIns="13692" rIns="0" bIns="0" rtlCol="0">
            <a:spAutoFit/>
          </a:bodyPr>
          <a:lstStyle/>
          <a:p>
            <a:pPr marL="13039">
              <a:spcBef>
                <a:spcPts val="108"/>
              </a:spcBef>
            </a:pPr>
            <a:r>
              <a:rPr spc="-26" dirty="0"/>
              <a:t>Variant</a:t>
            </a:r>
            <a:r>
              <a:rPr spc="-51" dirty="0"/>
              <a:t> </a:t>
            </a:r>
            <a:r>
              <a:rPr dirty="0"/>
              <a:t>2:</a:t>
            </a:r>
            <a:r>
              <a:rPr spc="-46" dirty="0"/>
              <a:t> </a:t>
            </a:r>
            <a:r>
              <a:rPr dirty="0"/>
              <a:t>Groot</a:t>
            </a:r>
            <a:r>
              <a:rPr spc="-51" dirty="0"/>
              <a:t> </a:t>
            </a:r>
            <a:r>
              <a:rPr dirty="0"/>
              <a:t>en</a:t>
            </a:r>
            <a:r>
              <a:rPr spc="-36" dirty="0"/>
              <a:t> </a:t>
            </a:r>
            <a:r>
              <a:rPr spc="-10" dirty="0"/>
              <a:t>dichtbij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1142" y="2555542"/>
            <a:ext cx="3904700" cy="1945941"/>
          </a:xfrm>
          <a:prstGeom prst="rect">
            <a:avLst/>
          </a:prstGeom>
        </p:spPr>
        <p:txBody>
          <a:bodyPr vert="horz" wrap="square" lIns="0" tIns="13040" rIns="0" bIns="0" rtlCol="0">
            <a:spAutoFit/>
          </a:bodyPr>
          <a:lstStyle/>
          <a:p>
            <a:pPr marL="13039" marR="204714" defTabSz="938814">
              <a:lnSpc>
                <a:spcPct val="150000"/>
              </a:lnSpc>
              <a:spcBef>
                <a:spcPts val="103"/>
              </a:spcBef>
            </a:pP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Vanuit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Randmeren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IJssel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bij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Hattem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kan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veel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water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ingenomen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worden,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maar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waterkwaliteit</a:t>
            </a:r>
            <a:endParaRPr sz="1232" kern="0" dirty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marL="13039" defTabSz="938814">
              <a:spcBef>
                <a:spcPts val="739"/>
              </a:spcBef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is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minder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goed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dan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water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uit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Grift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Apeldoorns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Kanaal</a:t>
            </a:r>
            <a:endParaRPr sz="1232" kern="0" dirty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defTabSz="938814">
              <a:spcBef>
                <a:spcPts val="580"/>
              </a:spcBef>
            </a:pPr>
            <a:endParaRPr sz="1232" kern="0" dirty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marL="13039" marR="221013" defTabSz="938814">
              <a:lnSpc>
                <a:spcPct val="150000"/>
              </a:lnSpc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Inname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zuivering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nabij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RWZI's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Hattem,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Elburg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en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Harderwijk.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Reststromen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 zouden</a:t>
            </a:r>
            <a:r>
              <a:rPr sz="1232" kern="0" spc="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na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voorbehandeling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op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die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RWZI’s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verwerkt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kunnen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worden.</a:t>
            </a:r>
            <a:endParaRPr sz="1232" kern="0" dirty="0">
              <a:solidFill>
                <a:sysClr val="windowText" lastClr="000000"/>
              </a:solidFill>
              <a:latin typeface="Segoe UI"/>
              <a:cs typeface="Segoe U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7185" y="788487"/>
            <a:ext cx="2701799" cy="803890"/>
            <a:chOff x="104394" y="0"/>
            <a:chExt cx="2631440" cy="7829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3005" y="0"/>
              <a:ext cx="782574" cy="7825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94" y="151637"/>
              <a:ext cx="1847850" cy="47929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3652" y="788487"/>
            <a:ext cx="7263563" cy="528102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41142" y="4833501"/>
            <a:ext cx="3841458" cy="748822"/>
          </a:xfrm>
          <a:prstGeom prst="rect">
            <a:avLst/>
          </a:prstGeom>
        </p:spPr>
        <p:txBody>
          <a:bodyPr vert="horz" wrap="square" lIns="0" tIns="25427" rIns="0" bIns="0" rtlCol="0">
            <a:spAutoFit/>
          </a:bodyPr>
          <a:lstStyle/>
          <a:p>
            <a:pPr marL="13039" defTabSz="938814">
              <a:spcBef>
                <a:spcPts val="200"/>
              </a:spcBef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Naast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horizontale</a:t>
            </a:r>
            <a:r>
              <a:rPr sz="1232" kern="0" spc="-62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afstand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wordt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ook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een</a:t>
            </a:r>
            <a:endParaRPr sz="1232" kern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marL="13039" marR="5216" defTabSz="938814">
              <a:lnSpc>
                <a:spcPct val="150000"/>
              </a:lnSpc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hoogteverschil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circa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35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(infiltratiepunt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1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3)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57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meter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(infiltratiepunt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2)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overbrugd.</a:t>
            </a:r>
            <a:endParaRPr sz="1232" kern="0">
              <a:solidFill>
                <a:sysClr val="windowText" lastClr="000000"/>
              </a:solidFill>
              <a:latin typeface="Segoe UI"/>
              <a:cs typeface="Segoe U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1435685" y="8285076"/>
            <a:ext cx="253036" cy="202770"/>
          </a:xfrm>
          <a:prstGeom prst="rect">
            <a:avLst/>
          </a:prstGeom>
        </p:spPr>
        <p:txBody>
          <a:bodyPr vert="horz" wrap="square" lIns="0" tIns="24123" rIns="0" bIns="0" rtlCol="0">
            <a:spAutoFit/>
          </a:bodyPr>
          <a:lstStyle/>
          <a:p>
            <a:pPr marL="39117" defTabSz="938814">
              <a:spcBef>
                <a:spcPts val="190"/>
              </a:spcBef>
            </a:pPr>
            <a:fld id="{81D60167-4931-47E6-BA6A-407CBD079E47}" type="slidenum">
              <a:rPr kern="0" spc="-26" dirty="0"/>
              <a:pPr marL="39117" defTabSz="938814">
                <a:spcBef>
                  <a:spcPts val="190"/>
                </a:spcBef>
              </a:pPr>
              <a:t>27</a:t>
            </a:fld>
            <a:endParaRPr kern="0" spc="-26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142" y="1905805"/>
            <a:ext cx="8674900" cy="370781"/>
          </a:xfrm>
          <a:prstGeom prst="rect">
            <a:avLst/>
          </a:prstGeom>
        </p:spPr>
        <p:txBody>
          <a:bodyPr vert="horz" wrap="square" lIns="0" tIns="13692" rIns="0" bIns="0" rtlCol="0">
            <a:spAutoFit/>
          </a:bodyPr>
          <a:lstStyle/>
          <a:p>
            <a:pPr marL="13039">
              <a:spcBef>
                <a:spcPts val="108"/>
              </a:spcBef>
            </a:pPr>
            <a:r>
              <a:rPr spc="-26" dirty="0"/>
              <a:t>Variant</a:t>
            </a:r>
            <a:r>
              <a:rPr spc="-56" dirty="0"/>
              <a:t> </a:t>
            </a:r>
            <a:r>
              <a:rPr dirty="0"/>
              <a:t>3:</a:t>
            </a:r>
            <a:r>
              <a:rPr spc="-51" dirty="0"/>
              <a:t> </a:t>
            </a:r>
            <a:r>
              <a:rPr dirty="0"/>
              <a:t>Groot</a:t>
            </a:r>
            <a:r>
              <a:rPr spc="-62" dirty="0"/>
              <a:t> </a:t>
            </a:r>
            <a:r>
              <a:rPr dirty="0"/>
              <a:t>en</a:t>
            </a:r>
            <a:r>
              <a:rPr spc="-41" dirty="0"/>
              <a:t> </a:t>
            </a:r>
            <a:r>
              <a:rPr dirty="0"/>
              <a:t>schonere</a:t>
            </a:r>
            <a:r>
              <a:rPr spc="-46" dirty="0"/>
              <a:t> </a:t>
            </a:r>
            <a:r>
              <a:rPr spc="-21" dirty="0"/>
              <a:t>bron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1143" y="2498495"/>
            <a:ext cx="3872101" cy="2021187"/>
          </a:xfrm>
          <a:prstGeom prst="rect">
            <a:avLst/>
          </a:prstGeom>
        </p:spPr>
        <p:txBody>
          <a:bodyPr vert="horz" wrap="square" lIns="0" tIns="13040" rIns="0" bIns="0" rtlCol="0">
            <a:spAutoFit/>
          </a:bodyPr>
          <a:lstStyle/>
          <a:p>
            <a:pPr marL="13039" marR="5216" defTabSz="938814">
              <a:lnSpc>
                <a:spcPct val="150000"/>
              </a:lnSpc>
              <a:spcBef>
                <a:spcPts val="103"/>
              </a:spcBef>
            </a:pP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Kwelwater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vanuit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oude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nieuwe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land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water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uit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Grift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Apeldoorns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kanaal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is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betere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kwaliteit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dan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water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uit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IJssel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Randmeren.</a:t>
            </a:r>
            <a:endParaRPr sz="1232" kern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marL="13039" marR="110832" defTabSz="938814">
              <a:lnSpc>
                <a:spcPct val="150000"/>
              </a:lnSpc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Inname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vanuit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oppervlaktewater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zuivering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nabij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RWZI's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Heerde,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Elburg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Harderwijk.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Reststromen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zouden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na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voorbehandeling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op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die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RWZI’s</a:t>
            </a:r>
            <a:r>
              <a:rPr sz="1232" kern="0" spc="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verwerkt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kunnen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worden.</a:t>
            </a:r>
            <a:endParaRPr sz="1232" kern="0">
              <a:solidFill>
                <a:sysClr val="windowText" lastClr="000000"/>
              </a:solidFill>
              <a:latin typeface="Segoe UI"/>
              <a:cs typeface="Segoe U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7185" y="788487"/>
            <a:ext cx="2701799" cy="803890"/>
            <a:chOff x="104394" y="0"/>
            <a:chExt cx="2631440" cy="7829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3005" y="0"/>
              <a:ext cx="782574" cy="7825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94" y="151637"/>
              <a:ext cx="1847850" cy="47929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91547" y="788486"/>
            <a:ext cx="7205668" cy="528102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41142" y="4833501"/>
            <a:ext cx="3841458" cy="748822"/>
          </a:xfrm>
          <a:prstGeom prst="rect">
            <a:avLst/>
          </a:prstGeom>
        </p:spPr>
        <p:txBody>
          <a:bodyPr vert="horz" wrap="square" lIns="0" tIns="25427" rIns="0" bIns="0" rtlCol="0">
            <a:spAutoFit/>
          </a:bodyPr>
          <a:lstStyle/>
          <a:p>
            <a:pPr marL="13039" defTabSz="938814">
              <a:spcBef>
                <a:spcPts val="200"/>
              </a:spcBef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Naast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horizontale</a:t>
            </a:r>
            <a:r>
              <a:rPr sz="1232" kern="0" spc="-62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afstand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wordt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ook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een</a:t>
            </a:r>
            <a:endParaRPr sz="1232" kern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marL="13039" marR="5216" defTabSz="938814">
              <a:lnSpc>
                <a:spcPct val="150000"/>
              </a:lnSpc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hoogteverschil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circa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35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(infiltratiepunt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1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3)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57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meter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(infiltratiepunt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2)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overbrugd.</a:t>
            </a:r>
            <a:endParaRPr sz="1232" kern="0">
              <a:solidFill>
                <a:sysClr val="windowText" lastClr="000000"/>
              </a:solidFill>
              <a:latin typeface="Segoe UI"/>
              <a:cs typeface="Segoe U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1435685" y="8285076"/>
            <a:ext cx="253036" cy="202770"/>
          </a:xfrm>
          <a:prstGeom prst="rect">
            <a:avLst/>
          </a:prstGeom>
        </p:spPr>
        <p:txBody>
          <a:bodyPr vert="horz" wrap="square" lIns="0" tIns="24123" rIns="0" bIns="0" rtlCol="0">
            <a:spAutoFit/>
          </a:bodyPr>
          <a:lstStyle/>
          <a:p>
            <a:pPr marL="39117" defTabSz="938814">
              <a:spcBef>
                <a:spcPts val="190"/>
              </a:spcBef>
            </a:pPr>
            <a:fld id="{81D60167-4931-47E6-BA6A-407CBD079E47}" type="slidenum">
              <a:rPr kern="0" spc="-26" dirty="0"/>
              <a:pPr marL="39117" defTabSz="938814">
                <a:spcBef>
                  <a:spcPts val="190"/>
                </a:spcBef>
              </a:pPr>
              <a:t>28</a:t>
            </a:fld>
            <a:endParaRPr kern="0" spc="-26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6250" y="1591984"/>
            <a:ext cx="3696719" cy="33305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1143" y="2498495"/>
            <a:ext cx="3766480" cy="1994094"/>
          </a:xfrm>
          <a:prstGeom prst="rect">
            <a:avLst/>
          </a:prstGeom>
        </p:spPr>
        <p:txBody>
          <a:bodyPr vert="horz" wrap="square" lIns="0" tIns="13040" rIns="0" bIns="0" rtlCol="0">
            <a:spAutoFit/>
          </a:bodyPr>
          <a:lstStyle/>
          <a:p>
            <a:pPr marL="249047" marR="5216" indent="-236658" defTabSz="938814">
              <a:lnSpc>
                <a:spcPct val="150000"/>
              </a:lnSpc>
              <a:spcBef>
                <a:spcPts val="103"/>
              </a:spcBef>
              <a:buClr>
                <a:srgbClr val="174350"/>
              </a:buClr>
              <a:buFont typeface="Segoe UI Semibold"/>
              <a:buChar char="-"/>
              <a:tabLst>
                <a:tab pos="249047" algn="l"/>
              </a:tabLst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infiltratiesnelheid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in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vijvers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is</a:t>
            </a:r>
            <a:r>
              <a:rPr sz="1232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circa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50</a:t>
            </a:r>
            <a:r>
              <a:rPr sz="1232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cm</a:t>
            </a:r>
            <a:r>
              <a:rPr sz="1232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per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dag,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maar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afhankelijk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aan-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of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afwezigheid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van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slib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kan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dit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toe-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of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afnemen</a:t>
            </a:r>
            <a:endParaRPr sz="1232" kern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marL="249047" indent="-236008" defTabSz="938814">
              <a:spcBef>
                <a:spcPts val="739"/>
              </a:spcBef>
              <a:buFont typeface="Segoe UI Semibold"/>
              <a:buChar char="-"/>
              <a:tabLst>
                <a:tab pos="249047" algn="l"/>
              </a:tabLst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Er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wordt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geïnfiltreerd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gedurende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180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dagen</a:t>
            </a:r>
            <a:endParaRPr sz="1232" kern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marL="249047" marR="259477" indent="-236658" defTabSz="938814">
              <a:lnSpc>
                <a:spcPct val="150000"/>
              </a:lnSpc>
              <a:buFont typeface="Segoe UI Semibold"/>
              <a:buChar char="-"/>
              <a:tabLst>
                <a:tab pos="249047" algn="l"/>
              </a:tabLst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Daarmee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is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totaal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benodigd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oppervlak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van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infiltratievijvers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circa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9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hectare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(variant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1)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tot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54</a:t>
            </a:r>
            <a:endParaRPr sz="1232" kern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marL="249047" defTabSz="938814">
              <a:spcBef>
                <a:spcPts val="739"/>
              </a:spcBef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hectare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(variant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2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3,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drie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keer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18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hectare)</a:t>
            </a:r>
            <a:endParaRPr sz="1232" kern="0">
              <a:solidFill>
                <a:sysClr val="windowText" lastClr="000000"/>
              </a:solidFill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71136" y="2159205"/>
            <a:ext cx="566569" cy="179047"/>
          </a:xfrm>
          <a:prstGeom prst="rect">
            <a:avLst/>
          </a:prstGeom>
        </p:spPr>
        <p:txBody>
          <a:bodyPr vert="horz" wrap="square" lIns="0" tIns="13040" rIns="0" bIns="0" rtlCol="0">
            <a:spAutoFit/>
          </a:bodyPr>
          <a:lstStyle/>
          <a:p>
            <a:pPr marL="13039" defTabSz="938814">
              <a:spcBef>
                <a:spcPts val="103"/>
              </a:spcBef>
            </a:pPr>
            <a:r>
              <a:rPr sz="1078" kern="0" dirty="0">
                <a:solidFill>
                  <a:srgbClr val="174350"/>
                </a:solidFill>
                <a:latin typeface="Segoe UI"/>
                <a:cs typeface="Segoe UI"/>
              </a:rPr>
              <a:t>Variant </a:t>
            </a:r>
            <a:r>
              <a:rPr sz="1078" kern="0" spc="-51" dirty="0">
                <a:solidFill>
                  <a:srgbClr val="174350"/>
                </a:solidFill>
                <a:latin typeface="Segoe UI"/>
                <a:cs typeface="Segoe UI"/>
              </a:rPr>
              <a:t>1</a:t>
            </a:r>
            <a:endParaRPr sz="1078" kern="0">
              <a:solidFill>
                <a:sysClr val="windowText" lastClr="000000"/>
              </a:solidFill>
              <a:latin typeface="Segoe UI"/>
              <a:cs typeface="Segoe U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1143" y="2032201"/>
            <a:ext cx="3892964" cy="361485"/>
          </a:xfrm>
          <a:prstGeom prst="rect">
            <a:avLst/>
          </a:prstGeom>
        </p:spPr>
        <p:txBody>
          <a:bodyPr vert="horz" wrap="square" lIns="0" tIns="13692" rIns="0" bIns="0" rtlCol="0">
            <a:spAutoFit/>
          </a:bodyPr>
          <a:lstStyle/>
          <a:p>
            <a:pPr marL="13039">
              <a:spcBef>
                <a:spcPts val="108"/>
              </a:spcBef>
            </a:pPr>
            <a:r>
              <a:rPr spc="-10" dirty="0"/>
              <a:t>Ruimtebeslag</a:t>
            </a:r>
            <a:r>
              <a:rPr spc="-41" dirty="0"/>
              <a:t> </a:t>
            </a:r>
            <a:r>
              <a:rPr spc="-10" dirty="0"/>
              <a:t>infiltratievijvers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07185" y="788486"/>
            <a:ext cx="12090291" cy="5007196"/>
            <a:chOff x="104394" y="0"/>
            <a:chExt cx="11775440" cy="48768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3005" y="0"/>
              <a:ext cx="782574" cy="7825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394" y="151637"/>
              <a:ext cx="1847850" cy="47929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3503" y="1583436"/>
              <a:ext cx="3656076" cy="329336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9806279" y="3077713"/>
            <a:ext cx="864524" cy="179047"/>
          </a:xfrm>
          <a:prstGeom prst="rect">
            <a:avLst/>
          </a:prstGeom>
        </p:spPr>
        <p:txBody>
          <a:bodyPr vert="horz" wrap="square" lIns="0" tIns="13040" rIns="0" bIns="0" rtlCol="0">
            <a:spAutoFit/>
          </a:bodyPr>
          <a:lstStyle/>
          <a:p>
            <a:pPr marL="13039" defTabSz="938814">
              <a:spcBef>
                <a:spcPts val="103"/>
              </a:spcBef>
            </a:pPr>
            <a:r>
              <a:rPr sz="1078" kern="0" dirty="0">
                <a:solidFill>
                  <a:srgbClr val="174350"/>
                </a:solidFill>
                <a:latin typeface="Segoe UI"/>
                <a:cs typeface="Segoe UI"/>
              </a:rPr>
              <a:t>Variant</a:t>
            </a:r>
            <a:r>
              <a:rPr sz="1078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078" kern="0" dirty="0">
                <a:solidFill>
                  <a:srgbClr val="174350"/>
                </a:solidFill>
                <a:latin typeface="Segoe UI"/>
                <a:cs typeface="Segoe UI"/>
              </a:rPr>
              <a:t>2</a:t>
            </a:r>
            <a:r>
              <a:rPr sz="1078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078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078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078" kern="0" spc="-51" dirty="0">
                <a:solidFill>
                  <a:srgbClr val="174350"/>
                </a:solidFill>
                <a:latin typeface="Segoe UI"/>
                <a:cs typeface="Segoe UI"/>
              </a:rPr>
              <a:t>3</a:t>
            </a:r>
            <a:endParaRPr sz="1078" kern="0">
              <a:solidFill>
                <a:sysClr val="windowText" lastClr="000000"/>
              </a:solidFill>
              <a:latin typeface="Segoe UI"/>
              <a:cs typeface="Segoe U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11435685" y="8285076"/>
            <a:ext cx="253036" cy="202770"/>
          </a:xfrm>
          <a:prstGeom prst="rect">
            <a:avLst/>
          </a:prstGeom>
        </p:spPr>
        <p:txBody>
          <a:bodyPr vert="horz" wrap="square" lIns="0" tIns="24123" rIns="0" bIns="0" rtlCol="0">
            <a:spAutoFit/>
          </a:bodyPr>
          <a:lstStyle/>
          <a:p>
            <a:pPr marL="39117" defTabSz="938814">
              <a:spcBef>
                <a:spcPts val="190"/>
              </a:spcBef>
            </a:pPr>
            <a:fld id="{81D60167-4931-47E6-BA6A-407CBD079E47}" type="slidenum">
              <a:rPr kern="0" spc="-26" dirty="0"/>
              <a:pPr marL="39117" defTabSz="938814">
                <a:spcBef>
                  <a:spcPts val="190"/>
                </a:spcBef>
              </a:pPr>
              <a:t>29</a:t>
            </a:fld>
            <a:endParaRPr kern="0" spc="-2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47687A-D0D3-A9E8-CFAA-84A83E35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684" y="279273"/>
            <a:ext cx="8928100" cy="993775"/>
          </a:xfrm>
        </p:spPr>
        <p:txBody>
          <a:bodyPr/>
          <a:lstStyle/>
          <a:p>
            <a:r>
              <a:rPr lang="nl-NL" sz="2800" dirty="0"/>
              <a:t>Aanleiding en verhaal wateraccu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2C15E8E-6023-4E11-E623-FAAEFE7ADC52}"/>
              </a:ext>
            </a:extLst>
          </p:cNvPr>
          <p:cNvSpPr/>
          <p:nvPr/>
        </p:nvSpPr>
        <p:spPr>
          <a:xfrm>
            <a:off x="2133600" y="5879690"/>
            <a:ext cx="1592826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B3132A6-6255-F2D4-9402-FA5AED4E4A52}"/>
              </a:ext>
            </a:extLst>
          </p:cNvPr>
          <p:cNvSpPr txBox="1"/>
          <p:nvPr/>
        </p:nvSpPr>
        <p:spPr>
          <a:xfrm>
            <a:off x="2133600" y="1631950"/>
            <a:ext cx="864296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Waarom is de Noord Veluwe zo geschikt?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Groot grondwatersysteem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Grondwater blijft lang in de grond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Grondwaterstanden liggen ver onder maaiveld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/>
              <a:t>Hierdoor kunnen er grote hoeveelheden water in de grond worden opgeslagen en door de vertraging kan water dat we in de winter over hebben in de zomer worden gebruikt. </a:t>
            </a:r>
          </a:p>
        </p:txBody>
      </p:sp>
    </p:spTree>
    <p:extLst>
      <p:ext uri="{BB962C8B-B14F-4D97-AF65-F5344CB8AC3E}">
        <p14:creationId xmlns:p14="http://schemas.microsoft.com/office/powerpoint/2010/main" val="1692604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142" y="2098443"/>
            <a:ext cx="9796631" cy="360827"/>
          </a:xfrm>
          <a:prstGeom prst="rect">
            <a:avLst/>
          </a:prstGeom>
        </p:spPr>
        <p:txBody>
          <a:bodyPr vert="horz" wrap="square" lIns="0" tIns="13040" rIns="0" bIns="0" rtlCol="0">
            <a:spAutoFit/>
          </a:bodyPr>
          <a:lstStyle/>
          <a:p>
            <a:pPr marL="13039">
              <a:spcBef>
                <a:spcPts val="103"/>
              </a:spcBef>
            </a:pPr>
            <a:r>
              <a:rPr spc="-10" dirty="0"/>
              <a:t>Indicatieve</a:t>
            </a:r>
            <a:r>
              <a:rPr spc="-51" dirty="0"/>
              <a:t> </a:t>
            </a:r>
            <a:r>
              <a:rPr dirty="0"/>
              <a:t>kosten</a:t>
            </a:r>
            <a:r>
              <a:rPr spc="-67" dirty="0"/>
              <a:t> </a:t>
            </a:r>
            <a:r>
              <a:rPr dirty="0"/>
              <a:t>en</a:t>
            </a:r>
            <a:r>
              <a:rPr spc="-46" dirty="0"/>
              <a:t> </a:t>
            </a:r>
            <a:r>
              <a:rPr dirty="0"/>
              <a:t>energiegebruik</a:t>
            </a:r>
            <a:r>
              <a:rPr spc="-51" dirty="0"/>
              <a:t> </a:t>
            </a:r>
            <a:r>
              <a:rPr dirty="0"/>
              <a:t>voor</a:t>
            </a:r>
            <a:r>
              <a:rPr spc="-72" dirty="0"/>
              <a:t> </a:t>
            </a:r>
            <a:r>
              <a:rPr dirty="0"/>
              <a:t>zuivering,</a:t>
            </a:r>
            <a:r>
              <a:rPr spc="-46" dirty="0"/>
              <a:t> </a:t>
            </a:r>
            <a:r>
              <a:rPr dirty="0"/>
              <a:t>transport</a:t>
            </a:r>
            <a:r>
              <a:rPr spc="-62" dirty="0"/>
              <a:t> </a:t>
            </a:r>
            <a:r>
              <a:rPr dirty="0"/>
              <a:t>en</a:t>
            </a:r>
            <a:r>
              <a:rPr spc="-51" dirty="0"/>
              <a:t> </a:t>
            </a:r>
            <a:r>
              <a:rPr spc="-10" dirty="0"/>
              <a:t>infiltratie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7185" y="788487"/>
            <a:ext cx="2701799" cy="803890"/>
            <a:chOff x="104394" y="0"/>
            <a:chExt cx="2631440" cy="7829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3005" y="0"/>
              <a:ext cx="782574" cy="7825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94" y="151637"/>
              <a:ext cx="1847850" cy="479298"/>
            </a:xfrm>
            <a:prstGeom prst="rect">
              <a:avLst/>
            </a:prstGeom>
          </p:spPr>
        </p:pic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47662" y="2454423"/>
          <a:ext cx="9772507" cy="27037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3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1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7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4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D76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Zuiveringsmethode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(voorbehandeling: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rooster,</a:t>
                      </a:r>
                      <a:r>
                        <a:rPr sz="11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voorfilter,</a:t>
                      </a:r>
                      <a:r>
                        <a:rPr sz="11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cartridgefilter)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46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D7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Totale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productiekosten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(EUR/m</a:t>
                      </a:r>
                      <a:r>
                        <a:rPr sz="1100" b="1" spc="-15" baseline="23809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46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D7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Energieverbruik</a:t>
                      </a:r>
                      <a:r>
                        <a:rPr sz="110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(kWh/m</a:t>
                      </a:r>
                      <a:r>
                        <a:rPr sz="1100" b="1" spc="-15" baseline="23809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46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5D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756">
                <a:tc row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Variant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1,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Mm</a:t>
                      </a:r>
                      <a:r>
                        <a:rPr sz="1100" spc="-15" baseline="23809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/j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Klein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schoon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46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Omgekeerde</a:t>
                      </a:r>
                      <a:r>
                        <a:rPr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osmose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46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1,5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1,7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1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Actief-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koolfilters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ultraviolet/waterstofperoxide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46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0,7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0,4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104">
                <a:tc rowSpan="2">
                  <a:txBody>
                    <a:bodyPr/>
                    <a:lstStyle/>
                    <a:p>
                      <a:pPr marL="91440" marR="1174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Variant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2, 50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Mm</a:t>
                      </a:r>
                      <a:r>
                        <a:rPr sz="1100" spc="-30" baseline="23809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/j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Groot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dichtbij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46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Omgekeerde</a:t>
                      </a:r>
                      <a:r>
                        <a:rPr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osmose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46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1,5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1,7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1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Actief-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koolfilters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ultraviolet/waterstofperoxide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46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0,7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91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0,4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91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104">
                <a:tc rowSpan="2">
                  <a:txBody>
                    <a:bodyPr/>
                    <a:lstStyle/>
                    <a:p>
                      <a:pPr marL="91440" marR="1174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Variant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3, 50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Mm</a:t>
                      </a:r>
                      <a:r>
                        <a:rPr sz="1100" spc="-30" baseline="23809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/j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Groot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schoon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46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Omgekeerde</a:t>
                      </a:r>
                      <a:r>
                        <a:rPr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osmose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46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1,5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91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1,7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91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1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2D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Actief-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koolfilters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ultraviolet/waterstofperoxide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46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0,7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91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0,4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91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435685" y="8285076"/>
            <a:ext cx="253036" cy="202770"/>
          </a:xfrm>
          <a:prstGeom prst="rect">
            <a:avLst/>
          </a:prstGeom>
        </p:spPr>
        <p:txBody>
          <a:bodyPr vert="horz" wrap="square" lIns="0" tIns="24123" rIns="0" bIns="0" rtlCol="0">
            <a:spAutoFit/>
          </a:bodyPr>
          <a:lstStyle/>
          <a:p>
            <a:pPr marL="39117">
              <a:spcBef>
                <a:spcPts val="190"/>
              </a:spcBef>
            </a:pPr>
            <a:fld id="{81D60167-4931-47E6-BA6A-407CBD079E47}" type="slidenum">
              <a:rPr spc="-26" dirty="0"/>
              <a:pPr marL="39117">
                <a:spcBef>
                  <a:spcPts val="190"/>
                </a:spcBef>
              </a:pPr>
              <a:t>30</a:t>
            </a:fld>
            <a:endParaRPr spc="-26" dirty="0"/>
          </a:p>
        </p:txBody>
      </p:sp>
      <p:sp>
        <p:nvSpPr>
          <p:cNvPr id="7" name="object 7"/>
          <p:cNvSpPr txBox="1"/>
          <p:nvPr/>
        </p:nvSpPr>
        <p:spPr>
          <a:xfrm>
            <a:off x="513498" y="5244004"/>
            <a:ext cx="9550183" cy="577601"/>
          </a:xfrm>
          <a:prstGeom prst="rect">
            <a:avLst/>
          </a:prstGeom>
        </p:spPr>
        <p:txBody>
          <a:bodyPr vert="horz" wrap="square" lIns="0" tIns="107576" rIns="0" bIns="0" rtlCol="0">
            <a:spAutoFit/>
          </a:bodyPr>
          <a:lstStyle/>
          <a:p>
            <a:pPr marL="39117">
              <a:spcBef>
                <a:spcPts val="847"/>
              </a:spcBef>
            </a:pP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Bij</a:t>
            </a:r>
            <a:r>
              <a:rPr sz="1232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deze</a:t>
            </a:r>
            <a:r>
              <a:rPr sz="1232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kosten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dient</a:t>
            </a:r>
            <a:r>
              <a:rPr sz="1232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rekening</a:t>
            </a:r>
            <a:r>
              <a:rPr sz="1232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gehouden</a:t>
            </a:r>
            <a:r>
              <a:rPr sz="1232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te</a:t>
            </a:r>
            <a:r>
              <a:rPr sz="1232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worden</a:t>
            </a:r>
            <a:r>
              <a:rPr sz="1232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met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een</a:t>
            </a:r>
            <a:r>
              <a:rPr sz="1232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onzekerheidsmarge</a:t>
            </a:r>
            <a:r>
              <a:rPr sz="1232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spc="-26" dirty="0">
                <a:solidFill>
                  <a:srgbClr val="174350"/>
                </a:solidFill>
                <a:latin typeface="Segoe UI"/>
                <a:cs typeface="Segoe UI"/>
              </a:rPr>
              <a:t> 50%</a:t>
            </a:r>
            <a:endParaRPr sz="1232">
              <a:latin typeface="Segoe UI"/>
              <a:cs typeface="Segoe UI"/>
            </a:endParaRPr>
          </a:p>
          <a:p>
            <a:pPr marL="39117">
              <a:spcBef>
                <a:spcPts val="739"/>
              </a:spcBef>
            </a:pPr>
            <a:r>
              <a:rPr sz="1232" spc="-36" dirty="0">
                <a:solidFill>
                  <a:srgbClr val="174350"/>
                </a:solidFill>
                <a:latin typeface="Segoe UI"/>
                <a:cs typeface="Segoe UI"/>
              </a:rPr>
              <a:t>Ter</a:t>
            </a:r>
            <a:r>
              <a:rPr sz="1232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vergelijking:</a:t>
            </a:r>
            <a:r>
              <a:rPr sz="1232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Per</a:t>
            </a:r>
            <a:r>
              <a:rPr sz="1232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1</a:t>
            </a:r>
            <a:r>
              <a:rPr sz="1232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januari</a:t>
            </a:r>
            <a:r>
              <a:rPr sz="1232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2024</a:t>
            </a:r>
            <a:r>
              <a:rPr sz="1232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is</a:t>
            </a:r>
            <a:r>
              <a:rPr sz="1232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leveringsprijs</a:t>
            </a:r>
            <a:r>
              <a:rPr sz="1232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voor</a:t>
            </a:r>
            <a:r>
              <a:rPr sz="1232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drinkwater</a:t>
            </a:r>
            <a:r>
              <a:rPr sz="1232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Vitens</a:t>
            </a:r>
            <a:r>
              <a:rPr sz="1232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EUR</a:t>
            </a:r>
            <a:r>
              <a:rPr sz="1232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1,04</a:t>
            </a:r>
            <a:r>
              <a:rPr sz="1232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per</a:t>
            </a:r>
            <a:r>
              <a:rPr sz="1232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m</a:t>
            </a:r>
            <a:r>
              <a:rPr sz="1232" baseline="24305" dirty="0">
                <a:solidFill>
                  <a:srgbClr val="174350"/>
                </a:solidFill>
                <a:latin typeface="Segoe UI"/>
                <a:cs typeface="Segoe UI"/>
              </a:rPr>
              <a:t>3</a:t>
            </a:r>
            <a:r>
              <a:rPr sz="1232" spc="146" baseline="2430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+</a:t>
            </a:r>
            <a:r>
              <a:rPr sz="1232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Belasting</a:t>
            </a:r>
            <a:r>
              <a:rPr sz="1232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op</a:t>
            </a:r>
            <a:r>
              <a:rPr sz="1232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levering</a:t>
            </a:r>
            <a:r>
              <a:rPr sz="1232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EUR</a:t>
            </a:r>
            <a:r>
              <a:rPr sz="1232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0,46</a:t>
            </a:r>
            <a:r>
              <a:rPr sz="1232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per</a:t>
            </a:r>
            <a:r>
              <a:rPr sz="1232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26" dirty="0">
                <a:solidFill>
                  <a:srgbClr val="174350"/>
                </a:solidFill>
                <a:latin typeface="Segoe UI"/>
                <a:cs typeface="Segoe UI"/>
              </a:rPr>
              <a:t>m</a:t>
            </a:r>
            <a:r>
              <a:rPr sz="1232" spc="-38" baseline="24305" dirty="0">
                <a:solidFill>
                  <a:srgbClr val="174350"/>
                </a:solidFill>
                <a:latin typeface="Segoe UI"/>
                <a:cs typeface="Segoe UI"/>
              </a:rPr>
              <a:t>3</a:t>
            </a:r>
            <a:endParaRPr sz="1232" baseline="24305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401" y="1688739"/>
            <a:ext cx="1395886" cy="360827"/>
          </a:xfrm>
          <a:prstGeom prst="rect">
            <a:avLst/>
          </a:prstGeom>
        </p:spPr>
        <p:txBody>
          <a:bodyPr vert="horz" wrap="square" lIns="0" tIns="13040" rIns="0" bIns="0" rtlCol="0">
            <a:spAutoFit/>
          </a:bodyPr>
          <a:lstStyle/>
          <a:p>
            <a:pPr marL="13039">
              <a:spcBef>
                <a:spcPts val="103"/>
              </a:spcBef>
            </a:pPr>
            <a:r>
              <a:rPr spc="-10" dirty="0"/>
              <a:t>Conclusies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63959" y="5830889"/>
            <a:ext cx="181250" cy="186274"/>
          </a:xfrm>
          <a:prstGeom prst="rect">
            <a:avLst/>
          </a:prstGeom>
        </p:spPr>
        <p:txBody>
          <a:bodyPr vert="horz" wrap="square" lIns="0" tIns="12388" rIns="0" bIns="0" rtlCol="0">
            <a:spAutoFit/>
          </a:bodyPr>
          <a:lstStyle/>
          <a:p>
            <a:pPr marL="13039" defTabSz="938814">
              <a:spcBef>
                <a:spcPts val="98"/>
              </a:spcBef>
            </a:pPr>
            <a:r>
              <a:rPr sz="1129" kern="0" spc="-26" dirty="0">
                <a:solidFill>
                  <a:srgbClr val="174350"/>
                </a:solidFill>
                <a:latin typeface="Segoe UI"/>
                <a:cs typeface="Segoe UI"/>
              </a:rPr>
              <a:t>47</a:t>
            </a:r>
            <a:endParaRPr sz="1129" kern="0">
              <a:solidFill>
                <a:sysClr val="windowText" lastClr="000000"/>
              </a:solidFill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401" y="2047065"/>
            <a:ext cx="4737929" cy="831148"/>
          </a:xfrm>
          <a:prstGeom prst="rect">
            <a:avLst/>
          </a:prstGeom>
        </p:spPr>
        <p:txBody>
          <a:bodyPr vert="horz" wrap="square" lIns="0" tIns="13040" rIns="0" bIns="0" rtlCol="0">
            <a:spAutoFit/>
          </a:bodyPr>
          <a:lstStyle/>
          <a:p>
            <a:pPr marL="13039" marR="5216" defTabSz="938814">
              <a:lnSpc>
                <a:spcPct val="150000"/>
              </a:lnSpc>
              <a:spcBef>
                <a:spcPts val="103"/>
              </a:spcBef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Een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Wateraccu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is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een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op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middellange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termijn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technisch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realiseerbaar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concept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om</a:t>
            </a:r>
            <a:r>
              <a:rPr sz="1232" kern="0" spc="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zoetwaterbeschikbaarheid</a:t>
            </a:r>
            <a:r>
              <a:rPr sz="1232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op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Noord-Veluwe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in</a:t>
            </a:r>
            <a:r>
              <a:rPr sz="1232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de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toekomst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te</a:t>
            </a:r>
            <a:r>
              <a:rPr sz="1232" kern="0" spc="-5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verbeteren:</a:t>
            </a:r>
            <a:endParaRPr sz="1232" kern="0">
              <a:solidFill>
                <a:sysClr val="windowText" lastClr="000000"/>
              </a:solidFill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2203" y="2892031"/>
            <a:ext cx="5134332" cy="2829964"/>
          </a:xfrm>
          <a:prstGeom prst="rect">
            <a:avLst/>
          </a:prstGeom>
        </p:spPr>
        <p:txBody>
          <a:bodyPr vert="horz" wrap="square" lIns="0" tIns="13040" rIns="0" bIns="0" rtlCol="0">
            <a:spAutoFit/>
          </a:bodyPr>
          <a:lstStyle/>
          <a:p>
            <a:pPr marL="314242" marR="643479" indent="-236658" defTabSz="938814">
              <a:lnSpc>
                <a:spcPct val="150000"/>
              </a:lnSpc>
              <a:spcBef>
                <a:spcPts val="103"/>
              </a:spcBef>
              <a:buFont typeface="Segoe UI Semibold"/>
              <a:buChar char="-"/>
              <a:tabLst>
                <a:tab pos="314242" algn="l"/>
              </a:tabLst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Noord-Veluwe</a:t>
            </a:r>
            <a:r>
              <a:rPr sz="1232" kern="0" spc="-5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is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geohydrologisch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geschikt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als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Wateraccu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vanwege</a:t>
            </a:r>
            <a:r>
              <a:rPr sz="1232" kern="0" spc="-5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dikke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zandpakket.</a:t>
            </a:r>
            <a:endParaRPr sz="1232" kern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marL="314242" marR="83450" indent="-236658" defTabSz="938814">
              <a:lnSpc>
                <a:spcPts val="2218"/>
              </a:lnSpc>
              <a:spcBef>
                <a:spcPts val="195"/>
              </a:spcBef>
              <a:buFont typeface="Segoe UI Semibold"/>
              <a:buChar char="-"/>
              <a:tabLst>
                <a:tab pos="314242" algn="l"/>
              </a:tabLst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Er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is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voldoende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oppervlaktewater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in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nabij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omgeving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beschikbaar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gedurende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winterhalfjaar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om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een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Wateraccu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8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tot 50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miljoen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</a:t>
            </a:r>
            <a:r>
              <a:rPr sz="1232" kern="0" baseline="24305" dirty="0">
                <a:solidFill>
                  <a:srgbClr val="174350"/>
                </a:solidFill>
                <a:latin typeface="Segoe UI"/>
                <a:cs typeface="Segoe UI"/>
              </a:rPr>
              <a:t>3</a:t>
            </a:r>
            <a:r>
              <a:rPr sz="1232" kern="0" spc="7" baseline="2430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per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jaar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te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voeden</a:t>
            </a:r>
            <a:endParaRPr sz="1232" kern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marL="314242" marR="847541" indent="-236658" defTabSz="938814">
              <a:lnSpc>
                <a:spcPts val="2218"/>
              </a:lnSpc>
              <a:buFont typeface="Segoe UI Semibold"/>
              <a:buChar char="-"/>
              <a:tabLst>
                <a:tab pos="314242" algn="l"/>
              </a:tabLst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Er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zijn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technische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maatregelen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(drinkwater)technieken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voorhanden</a:t>
            </a:r>
            <a:r>
              <a:rPr sz="1232" kern="0" spc="-62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om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oppervlaktewater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tot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voldoende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kwaliteit infiltratiewater</a:t>
            </a:r>
            <a:r>
              <a:rPr sz="1232" kern="0" spc="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te</a:t>
            </a:r>
            <a:r>
              <a:rPr sz="1232" kern="0" spc="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zuiveren.</a:t>
            </a:r>
            <a:endParaRPr sz="1232" kern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marL="314242" marR="321414" indent="-236658" defTabSz="938814">
              <a:lnSpc>
                <a:spcPts val="2218"/>
              </a:lnSpc>
              <a:buFont typeface="Segoe UI Semibold"/>
              <a:buChar char="-"/>
              <a:tabLst>
                <a:tab pos="314242" algn="l"/>
              </a:tabLst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productiekosten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voor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infiltratiewater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zijn</a:t>
            </a:r>
            <a:r>
              <a:rPr sz="1232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qua</a:t>
            </a:r>
            <a:r>
              <a:rPr sz="1232" kern="0" spc="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orde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grootte vergelijkbaar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met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leveringsprijs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Vitens-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drinkwater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inclusief</a:t>
            </a:r>
            <a:endParaRPr sz="1232" kern="0">
              <a:solidFill>
                <a:sysClr val="windowText" lastClr="000000"/>
              </a:solidFill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38393" y="2047066"/>
            <a:ext cx="5123900" cy="3391045"/>
          </a:xfrm>
          <a:prstGeom prst="rect">
            <a:avLst/>
          </a:prstGeom>
        </p:spPr>
        <p:txBody>
          <a:bodyPr vert="horz" wrap="square" lIns="0" tIns="106923" rIns="0" bIns="0" rtlCol="0">
            <a:spAutoFit/>
          </a:bodyPr>
          <a:lstStyle/>
          <a:p>
            <a:pPr marL="314242" defTabSz="938814">
              <a:spcBef>
                <a:spcPts val="841"/>
              </a:spcBef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belasting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op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levering.</a:t>
            </a:r>
            <a:endParaRPr sz="1232" kern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marL="314242" marR="155165" indent="-236658" defTabSz="938814">
              <a:lnSpc>
                <a:spcPct val="150000"/>
              </a:lnSpc>
              <a:buFont typeface="Segoe UI Semibold"/>
              <a:buChar char="-"/>
              <a:tabLst>
                <a:tab pos="314242" algn="l"/>
              </a:tabLst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totale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productiekosten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omgekeerde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osmose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zijn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ruim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2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keer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hoger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dan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een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zuivering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met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actief-koolfilters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en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ultraviolet/waterstofperoxidebehandeling.</a:t>
            </a:r>
            <a:endParaRPr sz="1232" kern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marL="314242" marR="83450" indent="-236658" defTabSz="938814">
              <a:lnSpc>
                <a:spcPct val="150000"/>
              </a:lnSpc>
              <a:buFont typeface="Segoe UI Semibold"/>
              <a:buChar char="-"/>
              <a:tabLst>
                <a:tab pos="314242" algn="l"/>
              </a:tabLst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energiegebruik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zuiveringsroute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met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omgekeerde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osmose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is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ruim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4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keer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hoger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dan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een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zuivering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met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actief-koolfilters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en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UV/H</a:t>
            </a:r>
            <a:r>
              <a:rPr sz="1232" kern="0" spc="-15" baseline="-20833" dirty="0">
                <a:solidFill>
                  <a:srgbClr val="174350"/>
                </a:solidFill>
                <a:latin typeface="Segoe UI"/>
                <a:cs typeface="Segoe UI"/>
              </a:rPr>
              <a:t>2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O</a:t>
            </a:r>
            <a:r>
              <a:rPr sz="1232" kern="0" spc="-15" baseline="-20833" dirty="0">
                <a:solidFill>
                  <a:srgbClr val="174350"/>
                </a:solidFill>
                <a:latin typeface="Segoe UI"/>
                <a:cs typeface="Segoe UI"/>
              </a:rPr>
              <a:t>2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.</a:t>
            </a:r>
            <a:endParaRPr sz="1232" kern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marL="314242" marR="114092" indent="-236658" defTabSz="938814">
              <a:lnSpc>
                <a:spcPct val="150000"/>
              </a:lnSpc>
              <a:buFont typeface="Segoe UI Semibold"/>
              <a:buChar char="-"/>
              <a:tabLst>
                <a:tab pos="314242" algn="l"/>
              </a:tabLst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 emissie</a:t>
            </a:r>
            <a:r>
              <a:rPr sz="1232" kern="0" spc="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CO</a:t>
            </a:r>
            <a:r>
              <a:rPr sz="1232" kern="0" spc="-15" baseline="-20833" dirty="0">
                <a:solidFill>
                  <a:srgbClr val="174350"/>
                </a:solidFill>
                <a:latin typeface="Segoe UI"/>
                <a:cs typeface="Segoe UI"/>
              </a:rPr>
              <a:t>2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-equivalenten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door</a:t>
            </a:r>
            <a:r>
              <a:rPr sz="1232" kern="0" spc="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elektriciteit</a:t>
            </a:r>
            <a:r>
              <a:rPr sz="1232" kern="0" spc="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chemicaliën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omgekeerde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osmose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zuivering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is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ruim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5-7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keer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hoger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dan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de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route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met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actief-koolfilters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UV/H</a:t>
            </a:r>
            <a:r>
              <a:rPr sz="1232" kern="0" spc="-15" baseline="-20833" dirty="0">
                <a:solidFill>
                  <a:srgbClr val="174350"/>
                </a:solidFill>
                <a:latin typeface="Segoe UI"/>
                <a:cs typeface="Segoe UI"/>
              </a:rPr>
              <a:t>2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O</a:t>
            </a:r>
            <a:r>
              <a:rPr sz="1232" kern="0" spc="-15" baseline="-20833" dirty="0">
                <a:solidFill>
                  <a:srgbClr val="174350"/>
                </a:solidFill>
                <a:latin typeface="Segoe UI"/>
                <a:cs typeface="Segoe UI"/>
              </a:rPr>
              <a:t>2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.</a:t>
            </a:r>
            <a:endParaRPr sz="1232" kern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marL="314242" marR="395736" indent="-236658" defTabSz="938814">
              <a:lnSpc>
                <a:spcPct val="150000"/>
              </a:lnSpc>
              <a:buFont typeface="Segoe UI Semibold"/>
              <a:buChar char="-"/>
              <a:tabLst>
                <a:tab pos="314242" algn="l"/>
              </a:tabLst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ruimtebeslag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voor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infiltratievijvers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is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9</a:t>
            </a:r>
            <a:r>
              <a:rPr sz="1232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(variant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1) tot</a:t>
            </a:r>
            <a:r>
              <a:rPr sz="1232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54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(variant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2</a:t>
            </a:r>
            <a:r>
              <a:rPr sz="1232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3)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hectare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bij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een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infiltratiesnelheid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50</a:t>
            </a:r>
            <a:r>
              <a:rPr sz="1232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cm/dag.</a:t>
            </a:r>
            <a:endParaRPr sz="1232" kern="0">
              <a:solidFill>
                <a:sysClr val="windowText" lastClr="000000"/>
              </a:solidFill>
              <a:latin typeface="Segoe UI"/>
              <a:cs typeface="Segoe U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7185" y="788487"/>
            <a:ext cx="2701799" cy="803890"/>
            <a:chOff x="104394" y="0"/>
            <a:chExt cx="2631440" cy="78295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3005" y="0"/>
              <a:ext cx="782574" cy="7825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94" y="151637"/>
              <a:ext cx="1847850" cy="4792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142" y="1678828"/>
            <a:ext cx="1751215" cy="360827"/>
          </a:xfrm>
          <a:prstGeom prst="rect">
            <a:avLst/>
          </a:prstGeom>
        </p:spPr>
        <p:txBody>
          <a:bodyPr vert="horz" wrap="square" lIns="0" tIns="13040" rIns="0" bIns="0" rtlCol="0">
            <a:spAutoFit/>
          </a:bodyPr>
          <a:lstStyle/>
          <a:p>
            <a:pPr marL="13039">
              <a:spcBef>
                <a:spcPts val="103"/>
              </a:spcBef>
            </a:pPr>
            <a:r>
              <a:rPr spc="-10" dirty="0"/>
              <a:t>Beschouwing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5944" y="2168595"/>
            <a:ext cx="5004588" cy="2561624"/>
          </a:xfrm>
          <a:prstGeom prst="rect">
            <a:avLst/>
          </a:prstGeom>
        </p:spPr>
        <p:txBody>
          <a:bodyPr vert="horz" wrap="square" lIns="0" tIns="13040" rIns="0" bIns="0" rtlCol="0">
            <a:spAutoFit/>
          </a:bodyPr>
          <a:lstStyle/>
          <a:p>
            <a:pPr marL="314242" marR="127783" indent="-236658">
              <a:lnSpc>
                <a:spcPct val="150000"/>
              </a:lnSpc>
              <a:spcBef>
                <a:spcPts val="103"/>
              </a:spcBef>
              <a:buFont typeface="Segoe UI Semibold"/>
              <a:buChar char="-"/>
              <a:tabLst>
                <a:tab pos="314242" algn="l"/>
              </a:tabLst>
            </a:pP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Transporteren,</a:t>
            </a:r>
            <a:r>
              <a:rPr sz="1232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zuiveren</a:t>
            </a:r>
            <a:r>
              <a:rPr sz="1232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 infiltreren</a:t>
            </a:r>
            <a:r>
              <a:rPr sz="1232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kost</a:t>
            </a:r>
            <a:r>
              <a:rPr sz="1232" spc="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maatschappelijk</a:t>
            </a:r>
            <a:r>
              <a:rPr sz="1232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geld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26" dirty="0">
                <a:solidFill>
                  <a:srgbClr val="174350"/>
                </a:solidFill>
                <a:latin typeface="Segoe UI"/>
                <a:cs typeface="Segoe UI"/>
              </a:rPr>
              <a:t>en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resulteert</a:t>
            </a:r>
            <a:r>
              <a:rPr sz="1232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in</a:t>
            </a:r>
            <a:r>
              <a:rPr sz="1232" spc="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klimaatimpact:</a:t>
            </a:r>
            <a:r>
              <a:rPr sz="1232" spc="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energie-</a:t>
            </a:r>
            <a:r>
              <a:rPr sz="1232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en 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chemicaliënverbruik </a:t>
            </a:r>
            <a:r>
              <a:rPr sz="1232" spc="-26" dirty="0">
                <a:solidFill>
                  <a:srgbClr val="174350"/>
                </a:solidFill>
                <a:latin typeface="Segoe UI"/>
                <a:cs typeface="Segoe UI"/>
              </a:rPr>
              <a:t>en 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bijbehorende</a:t>
            </a:r>
            <a:r>
              <a:rPr sz="1232" spc="72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CO</a:t>
            </a:r>
            <a:r>
              <a:rPr sz="770" spc="-15" baseline="-22222" dirty="0">
                <a:solidFill>
                  <a:srgbClr val="174350"/>
                </a:solidFill>
                <a:latin typeface="Segoe UI"/>
                <a:cs typeface="Segoe UI"/>
              </a:rPr>
              <a:t>2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-uitstoot</a:t>
            </a:r>
            <a:endParaRPr sz="1232">
              <a:latin typeface="Segoe UI"/>
              <a:cs typeface="Segoe UI"/>
            </a:endParaRPr>
          </a:p>
          <a:p>
            <a:pPr marL="314242" indent="-236008">
              <a:spcBef>
                <a:spcPts val="739"/>
              </a:spcBef>
              <a:buFont typeface="Segoe UI Semibold"/>
              <a:buChar char="-"/>
              <a:tabLst>
                <a:tab pos="314242" algn="l"/>
              </a:tabLst>
            </a:pP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Mogelijke</a:t>
            </a:r>
            <a:r>
              <a:rPr sz="1232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andere</a:t>
            </a:r>
            <a:r>
              <a:rPr sz="1232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maatschappelijke</a:t>
            </a:r>
            <a:r>
              <a:rPr sz="1232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kosten</a:t>
            </a:r>
            <a:r>
              <a:rPr sz="1232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21" dirty="0">
                <a:solidFill>
                  <a:srgbClr val="174350"/>
                </a:solidFill>
                <a:latin typeface="Segoe UI"/>
                <a:cs typeface="Segoe UI"/>
              </a:rPr>
              <a:t>zijn:</a:t>
            </a:r>
            <a:endParaRPr sz="1232">
              <a:latin typeface="Segoe UI"/>
              <a:cs typeface="Segoe UI"/>
            </a:endParaRPr>
          </a:p>
          <a:p>
            <a:pPr marL="670209" lvl="1" indent="-352055">
              <a:spcBef>
                <a:spcPts val="739"/>
              </a:spcBef>
              <a:buFont typeface="Segoe UI Semibold"/>
              <a:buChar char="·"/>
              <a:tabLst>
                <a:tab pos="670209" algn="l"/>
              </a:tabLst>
            </a:pP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Natschade</a:t>
            </a:r>
            <a:r>
              <a:rPr sz="1232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voor</a:t>
            </a:r>
            <a:r>
              <a:rPr sz="1232" spc="-5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landbouw</a:t>
            </a:r>
            <a:endParaRPr sz="1232">
              <a:latin typeface="Segoe UI"/>
              <a:cs typeface="Segoe UI"/>
            </a:endParaRPr>
          </a:p>
          <a:p>
            <a:pPr marL="670209" lvl="1" indent="-352055">
              <a:spcBef>
                <a:spcPts val="739"/>
              </a:spcBef>
              <a:buFont typeface="Segoe UI Semibold"/>
              <a:buChar char="·"/>
              <a:tabLst>
                <a:tab pos="670209" algn="l"/>
              </a:tabLst>
            </a:pP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Natschade</a:t>
            </a:r>
            <a:r>
              <a:rPr sz="1232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in</a:t>
            </a:r>
            <a:r>
              <a:rPr sz="1232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bebouwd</a:t>
            </a:r>
            <a:r>
              <a:rPr sz="1232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gebied</a:t>
            </a:r>
            <a:endParaRPr sz="1232">
              <a:latin typeface="Segoe UI"/>
              <a:cs typeface="Segoe UI"/>
            </a:endParaRPr>
          </a:p>
          <a:p>
            <a:pPr lvl="1">
              <a:spcBef>
                <a:spcPts val="580"/>
              </a:spcBef>
              <a:buClr>
                <a:srgbClr val="174350"/>
              </a:buClr>
              <a:buFont typeface="Segoe UI Semibold"/>
              <a:buChar char="·"/>
            </a:pPr>
            <a:endParaRPr sz="1232">
              <a:latin typeface="Segoe UI"/>
              <a:cs typeface="Segoe UI"/>
            </a:endParaRPr>
          </a:p>
          <a:p>
            <a:pPr marL="314242" marR="18255" indent="-236658">
              <a:lnSpc>
                <a:spcPct val="150000"/>
              </a:lnSpc>
              <a:buFont typeface="Segoe UI Semibold"/>
              <a:buChar char="-"/>
              <a:tabLst>
                <a:tab pos="314242" algn="l"/>
              </a:tabLst>
            </a:pP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Een</a:t>
            </a:r>
            <a:r>
              <a:rPr sz="1232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bredere</a:t>
            </a:r>
            <a:r>
              <a:rPr sz="1232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maatschappelijke</a:t>
            </a:r>
            <a:r>
              <a:rPr sz="1232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kosten-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batenafweging</a:t>
            </a:r>
            <a:r>
              <a:rPr sz="1232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(MKBA)</a:t>
            </a:r>
            <a:r>
              <a:rPr sz="1232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in</a:t>
            </a:r>
            <a:r>
              <a:rPr sz="1232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26" dirty="0">
                <a:solidFill>
                  <a:srgbClr val="174350"/>
                </a:solidFill>
                <a:latin typeface="Segoe UI"/>
                <a:cs typeface="Segoe UI"/>
              </a:rPr>
              <a:t>een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vervolg</a:t>
            </a:r>
            <a:r>
              <a:rPr sz="1232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kan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hier</a:t>
            </a:r>
            <a:r>
              <a:rPr sz="1232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meer</a:t>
            </a:r>
            <a:r>
              <a:rPr sz="1232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inzicht</a:t>
            </a:r>
            <a:r>
              <a:rPr sz="1232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in</a:t>
            </a:r>
            <a:r>
              <a:rPr sz="1232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geven.</a:t>
            </a:r>
            <a:endParaRPr sz="1232">
              <a:latin typeface="Segoe UI"/>
              <a:cs typeface="Segoe U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7185" y="788487"/>
            <a:ext cx="2701799" cy="803890"/>
            <a:chOff x="104394" y="0"/>
            <a:chExt cx="2631440" cy="7829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3005" y="0"/>
              <a:ext cx="782574" cy="7825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94" y="151637"/>
              <a:ext cx="1847850" cy="47929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33095" y="788486"/>
            <a:ext cx="6564121" cy="528102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435685" y="8285076"/>
            <a:ext cx="253036" cy="202770"/>
          </a:xfrm>
          <a:prstGeom prst="rect">
            <a:avLst/>
          </a:prstGeom>
        </p:spPr>
        <p:txBody>
          <a:bodyPr vert="horz" wrap="square" lIns="0" tIns="24123" rIns="0" bIns="0" rtlCol="0">
            <a:spAutoFit/>
          </a:bodyPr>
          <a:lstStyle/>
          <a:p>
            <a:pPr marL="39117">
              <a:spcBef>
                <a:spcPts val="190"/>
              </a:spcBef>
            </a:pPr>
            <a:fld id="{81D60167-4931-47E6-BA6A-407CBD079E47}" type="slidenum">
              <a:rPr spc="-26" dirty="0"/>
              <a:pPr marL="39117">
                <a:spcBef>
                  <a:spcPts val="190"/>
                </a:spcBef>
              </a:pPr>
              <a:t>32</a:t>
            </a:fld>
            <a:endParaRPr spc="-26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142" y="1678828"/>
            <a:ext cx="1751215" cy="360827"/>
          </a:xfrm>
          <a:prstGeom prst="rect">
            <a:avLst/>
          </a:prstGeom>
        </p:spPr>
        <p:txBody>
          <a:bodyPr vert="horz" wrap="square" lIns="0" tIns="13040" rIns="0" bIns="0" rtlCol="0">
            <a:spAutoFit/>
          </a:bodyPr>
          <a:lstStyle/>
          <a:p>
            <a:pPr marL="13039">
              <a:spcBef>
                <a:spcPts val="103"/>
              </a:spcBef>
            </a:pPr>
            <a:r>
              <a:rPr spc="-10" dirty="0"/>
              <a:t>Beschouwing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1142" y="2168595"/>
            <a:ext cx="4926350" cy="3063392"/>
          </a:xfrm>
          <a:prstGeom prst="rect">
            <a:avLst/>
          </a:prstGeom>
        </p:spPr>
        <p:txBody>
          <a:bodyPr vert="horz" wrap="square" lIns="0" tIns="106923" rIns="0" bIns="0" rtlCol="0">
            <a:spAutoFit/>
          </a:bodyPr>
          <a:lstStyle/>
          <a:p>
            <a:pPr marL="249047" indent="-236008">
              <a:spcBef>
                <a:spcPts val="841"/>
              </a:spcBef>
              <a:buFont typeface="Segoe UI Semibold"/>
              <a:buChar char="-"/>
              <a:tabLst>
                <a:tab pos="249047" algn="l"/>
              </a:tabLst>
            </a:pP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Hier</a:t>
            </a:r>
            <a:r>
              <a:rPr sz="1232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tegenover</a:t>
            </a:r>
            <a:r>
              <a:rPr sz="1232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staan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mogelijke</a:t>
            </a:r>
            <a:r>
              <a:rPr sz="1232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maatschappelijke</a:t>
            </a:r>
            <a:r>
              <a:rPr sz="1232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voordelen/baten:</a:t>
            </a:r>
            <a:endParaRPr sz="1232">
              <a:latin typeface="Segoe UI"/>
              <a:cs typeface="Segoe UI"/>
            </a:endParaRPr>
          </a:p>
          <a:p>
            <a:pPr marL="605014" lvl="1" indent="-352055">
              <a:spcBef>
                <a:spcPts val="739"/>
              </a:spcBef>
              <a:buFont typeface="Segoe UI Semibold"/>
              <a:buChar char="·"/>
              <a:tabLst>
                <a:tab pos="605014" algn="l"/>
              </a:tabLst>
            </a:pP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duurzame 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drinkwatervoorziening</a:t>
            </a:r>
            <a:endParaRPr sz="1232">
              <a:latin typeface="Segoe UI"/>
              <a:cs typeface="Segoe UI"/>
            </a:endParaRPr>
          </a:p>
          <a:p>
            <a:pPr marL="605014" lvl="1" indent="-352055">
              <a:spcBef>
                <a:spcPts val="739"/>
              </a:spcBef>
              <a:buFont typeface="Segoe UI Semibold"/>
              <a:buChar char="·"/>
              <a:tabLst>
                <a:tab pos="605014" algn="l"/>
              </a:tabLst>
            </a:pP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behoud</a:t>
            </a:r>
            <a:r>
              <a:rPr sz="1232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herstel</a:t>
            </a:r>
            <a:r>
              <a:rPr sz="1232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natte</a:t>
            </a:r>
            <a:r>
              <a:rPr sz="1232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natuur</a:t>
            </a:r>
            <a:r>
              <a:rPr sz="1232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(hogere</a:t>
            </a:r>
            <a:r>
              <a:rPr sz="1232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grondwaterstanden</a:t>
            </a:r>
            <a:r>
              <a:rPr sz="1232" spc="-26" dirty="0">
                <a:solidFill>
                  <a:srgbClr val="174350"/>
                </a:solidFill>
                <a:latin typeface="Segoe UI"/>
                <a:cs typeface="Segoe UI"/>
              </a:rPr>
              <a:t> in</a:t>
            </a:r>
            <a:endParaRPr sz="1232">
              <a:latin typeface="Segoe UI"/>
              <a:cs typeface="Segoe UI"/>
            </a:endParaRPr>
          </a:p>
          <a:p>
            <a:pPr marL="605014">
              <a:spcBef>
                <a:spcPts val="739"/>
              </a:spcBef>
            </a:pP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Natura</a:t>
            </a:r>
            <a:r>
              <a:rPr sz="1232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2000</a:t>
            </a:r>
            <a:r>
              <a:rPr sz="1232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gebieden</a:t>
            </a:r>
            <a:r>
              <a:rPr sz="1232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andere</a:t>
            </a:r>
            <a:r>
              <a:rPr sz="1232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natuur,</a:t>
            </a:r>
            <a:r>
              <a:rPr sz="1232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waardoor</a:t>
            </a:r>
            <a:r>
              <a:rPr sz="1232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tevens</a:t>
            </a:r>
            <a:r>
              <a:rPr sz="1232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26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endParaRPr sz="1232">
              <a:latin typeface="Segoe UI"/>
              <a:cs typeface="Segoe UI"/>
            </a:endParaRPr>
          </a:p>
          <a:p>
            <a:pPr marL="605014">
              <a:spcBef>
                <a:spcPts val="739"/>
              </a:spcBef>
            </a:pP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kritische</a:t>
            </a:r>
            <a:r>
              <a:rPr sz="1232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depositiewaarden</a:t>
            </a:r>
            <a:r>
              <a:rPr sz="1232" spc="-5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voor</a:t>
            </a:r>
            <a:r>
              <a:rPr sz="1232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stikstof</a:t>
            </a:r>
            <a:r>
              <a:rPr sz="1232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hoger</a:t>
            </a:r>
            <a:r>
              <a:rPr sz="1232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worden)</a:t>
            </a:r>
            <a:endParaRPr sz="1232">
              <a:latin typeface="Segoe UI"/>
              <a:cs typeface="Segoe UI"/>
            </a:endParaRPr>
          </a:p>
          <a:p>
            <a:pPr marL="605014" lvl="1" indent="-352055">
              <a:spcBef>
                <a:spcPts val="739"/>
              </a:spcBef>
              <a:buFont typeface="Segoe UI Semibold"/>
              <a:buChar char="·"/>
              <a:tabLst>
                <a:tab pos="605014" algn="l"/>
              </a:tabLst>
            </a:pP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minder</a:t>
            </a:r>
            <a:r>
              <a:rPr sz="1232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droogteschade</a:t>
            </a:r>
            <a:r>
              <a:rPr sz="1232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voor</a:t>
            </a:r>
            <a:r>
              <a:rPr sz="1232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landbouw</a:t>
            </a:r>
            <a:endParaRPr sz="1232">
              <a:latin typeface="Segoe UI"/>
              <a:cs typeface="Segoe UI"/>
            </a:endParaRPr>
          </a:p>
          <a:p>
            <a:pPr marL="605014" marR="114092" lvl="1" indent="-352055">
              <a:lnSpc>
                <a:spcPct val="150000"/>
              </a:lnSpc>
              <a:buFont typeface="Segoe UI Semibold"/>
              <a:buChar char="·"/>
              <a:tabLst>
                <a:tab pos="605014" algn="l"/>
              </a:tabLst>
            </a:pP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ecologisch</a:t>
            </a:r>
            <a:r>
              <a:rPr sz="1232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herstel</a:t>
            </a:r>
            <a:r>
              <a:rPr sz="1232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beken</a:t>
            </a:r>
            <a:r>
              <a:rPr sz="1232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door</a:t>
            </a:r>
            <a:r>
              <a:rPr sz="1232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meer</a:t>
            </a:r>
            <a:r>
              <a:rPr sz="1232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voeding</a:t>
            </a:r>
            <a:r>
              <a:rPr sz="1232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met</a:t>
            </a:r>
            <a:r>
              <a:rPr sz="1232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schoon grondwater</a:t>
            </a:r>
            <a:r>
              <a:rPr sz="1232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langer</a:t>
            </a:r>
            <a:r>
              <a:rPr sz="1232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watervoerend</a:t>
            </a:r>
            <a:r>
              <a:rPr sz="1232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(KRW)</a:t>
            </a:r>
            <a:endParaRPr sz="1232">
              <a:latin typeface="Segoe UI"/>
              <a:cs typeface="Segoe UI"/>
            </a:endParaRPr>
          </a:p>
          <a:p>
            <a:pPr lvl="1">
              <a:spcBef>
                <a:spcPts val="580"/>
              </a:spcBef>
              <a:buClr>
                <a:srgbClr val="174350"/>
              </a:buClr>
              <a:buFont typeface="Segoe UI Semibold"/>
              <a:buChar char="·"/>
            </a:pPr>
            <a:endParaRPr sz="1232">
              <a:latin typeface="Segoe UI"/>
              <a:cs typeface="Segoe UI"/>
            </a:endParaRPr>
          </a:p>
          <a:p>
            <a:pPr marL="249047" marR="5216" indent="-236658">
              <a:lnSpc>
                <a:spcPct val="150000"/>
              </a:lnSpc>
              <a:buFont typeface="Segoe UI Semibold"/>
              <a:buChar char="-"/>
              <a:tabLst>
                <a:tab pos="249047" algn="l"/>
              </a:tabLst>
            </a:pP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Een</a:t>
            </a:r>
            <a:r>
              <a:rPr sz="1232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bredere</a:t>
            </a:r>
            <a:r>
              <a:rPr sz="1232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maatschappelijke</a:t>
            </a:r>
            <a:r>
              <a:rPr sz="1232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kosten-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batenafweging</a:t>
            </a:r>
            <a:r>
              <a:rPr sz="1232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(MKBA)</a:t>
            </a:r>
            <a:r>
              <a:rPr sz="1232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in</a:t>
            </a:r>
            <a:r>
              <a:rPr sz="1232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26" dirty="0">
                <a:solidFill>
                  <a:srgbClr val="174350"/>
                </a:solidFill>
                <a:latin typeface="Segoe UI"/>
                <a:cs typeface="Segoe UI"/>
              </a:rPr>
              <a:t>een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vervolg</a:t>
            </a:r>
            <a:r>
              <a:rPr sz="1232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kan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hier</a:t>
            </a:r>
            <a:r>
              <a:rPr sz="1232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meer</a:t>
            </a:r>
            <a:r>
              <a:rPr sz="1232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inzicht</a:t>
            </a:r>
            <a:r>
              <a:rPr sz="1232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in</a:t>
            </a:r>
            <a:r>
              <a:rPr sz="1232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geven.</a:t>
            </a:r>
            <a:endParaRPr sz="1232">
              <a:latin typeface="Segoe UI"/>
              <a:cs typeface="Segoe U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7185" y="788487"/>
            <a:ext cx="2701799" cy="803890"/>
            <a:chOff x="104394" y="0"/>
            <a:chExt cx="2631440" cy="7829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3005" y="0"/>
              <a:ext cx="782574" cy="7825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94" y="151637"/>
              <a:ext cx="1847850" cy="47929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33096" y="788486"/>
            <a:ext cx="6563337" cy="528102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435685" y="8285076"/>
            <a:ext cx="253036" cy="202770"/>
          </a:xfrm>
          <a:prstGeom prst="rect">
            <a:avLst/>
          </a:prstGeom>
        </p:spPr>
        <p:txBody>
          <a:bodyPr vert="horz" wrap="square" lIns="0" tIns="24123" rIns="0" bIns="0" rtlCol="0">
            <a:spAutoFit/>
          </a:bodyPr>
          <a:lstStyle/>
          <a:p>
            <a:pPr marL="39117">
              <a:spcBef>
                <a:spcPts val="190"/>
              </a:spcBef>
            </a:pPr>
            <a:fld id="{81D60167-4931-47E6-BA6A-407CBD079E47}" type="slidenum">
              <a:rPr spc="-26" dirty="0"/>
              <a:pPr marL="39117">
                <a:spcBef>
                  <a:spcPts val="190"/>
                </a:spcBef>
              </a:pPr>
              <a:t>33</a:t>
            </a:fld>
            <a:endParaRPr spc="-26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142" y="1678828"/>
            <a:ext cx="1751215" cy="360827"/>
          </a:xfrm>
          <a:prstGeom prst="rect">
            <a:avLst/>
          </a:prstGeom>
        </p:spPr>
        <p:txBody>
          <a:bodyPr vert="horz" wrap="square" lIns="0" tIns="13040" rIns="0" bIns="0" rtlCol="0">
            <a:spAutoFit/>
          </a:bodyPr>
          <a:lstStyle/>
          <a:p>
            <a:pPr marL="13039">
              <a:spcBef>
                <a:spcPts val="103"/>
              </a:spcBef>
            </a:pPr>
            <a:r>
              <a:rPr spc="-10" dirty="0"/>
              <a:t>Beschouwing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4272" y="2047065"/>
            <a:ext cx="5040447" cy="3731700"/>
          </a:xfrm>
          <a:prstGeom prst="rect">
            <a:avLst/>
          </a:prstGeom>
        </p:spPr>
        <p:txBody>
          <a:bodyPr vert="horz" wrap="square" lIns="0" tIns="106923" rIns="0" bIns="0" rtlCol="0">
            <a:spAutoFit/>
          </a:bodyPr>
          <a:lstStyle/>
          <a:p>
            <a:pPr marL="249047" indent="-236008">
              <a:spcBef>
                <a:spcPts val="841"/>
              </a:spcBef>
              <a:buFont typeface="Segoe UI Semibold"/>
              <a:buChar char="-"/>
              <a:tabLst>
                <a:tab pos="249047" algn="l"/>
              </a:tabLst>
            </a:pP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Klimaatverandering</a:t>
            </a:r>
            <a:r>
              <a:rPr sz="1232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(KNMI 2023</a:t>
            </a:r>
            <a:r>
              <a:rPr sz="1232" spc="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scenario’s):</a:t>
            </a:r>
            <a:endParaRPr sz="1232">
              <a:latin typeface="Segoe UI"/>
              <a:cs typeface="Segoe UI"/>
            </a:endParaRPr>
          </a:p>
          <a:p>
            <a:pPr marL="605014" lvl="1" indent="-352055">
              <a:spcBef>
                <a:spcPts val="739"/>
              </a:spcBef>
              <a:buFont typeface="Segoe UI Semibold"/>
              <a:buChar char="·"/>
              <a:tabLst>
                <a:tab pos="605014" algn="l"/>
              </a:tabLst>
            </a:pP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zomers</a:t>
            </a:r>
            <a:r>
              <a:rPr sz="1232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droger,</a:t>
            </a:r>
            <a:r>
              <a:rPr sz="1232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winters</a:t>
            </a:r>
            <a:r>
              <a:rPr sz="1232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natter</a:t>
            </a:r>
            <a:endParaRPr sz="1232">
              <a:latin typeface="Segoe UI"/>
              <a:cs typeface="Segoe UI"/>
            </a:endParaRPr>
          </a:p>
          <a:p>
            <a:pPr marL="605014" marR="612185" lvl="1" indent="-352055">
              <a:lnSpc>
                <a:spcPct val="150000"/>
              </a:lnSpc>
              <a:buFont typeface="Segoe UI Semibold"/>
              <a:buChar char="·"/>
              <a:tabLst>
                <a:tab pos="605014" algn="l"/>
              </a:tabLst>
            </a:pP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groeiseizoen</a:t>
            </a:r>
            <a:r>
              <a:rPr sz="1232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wordt</a:t>
            </a:r>
            <a:r>
              <a:rPr sz="1232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langer,</a:t>
            </a:r>
            <a:r>
              <a:rPr sz="1232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dus</a:t>
            </a:r>
            <a:r>
              <a:rPr sz="1232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meer</a:t>
            </a:r>
            <a:r>
              <a:rPr sz="1232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watergebruik</a:t>
            </a:r>
            <a:r>
              <a:rPr sz="1232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21" dirty="0">
                <a:solidFill>
                  <a:srgbClr val="174350"/>
                </a:solidFill>
                <a:latin typeface="Segoe UI"/>
                <a:cs typeface="Segoe UI"/>
              </a:rPr>
              <a:t>door 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verdamping</a:t>
            </a:r>
            <a:endParaRPr sz="1232">
              <a:latin typeface="Segoe UI"/>
              <a:cs typeface="Segoe UI"/>
            </a:endParaRPr>
          </a:p>
          <a:p>
            <a:pPr marL="605014" lvl="1" indent="-352055">
              <a:spcBef>
                <a:spcPts val="739"/>
              </a:spcBef>
              <a:buFont typeface="Segoe UI Semibold"/>
              <a:buChar char="·"/>
              <a:tabLst>
                <a:tab pos="605014" algn="l"/>
              </a:tabLst>
            </a:pP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toenemende</a:t>
            </a:r>
            <a:r>
              <a:rPr sz="1232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watertekorten</a:t>
            </a:r>
            <a:r>
              <a:rPr sz="1232" spc="-5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zomer</a:t>
            </a:r>
            <a:endParaRPr sz="1232">
              <a:latin typeface="Segoe UI"/>
              <a:cs typeface="Segoe UI"/>
            </a:endParaRPr>
          </a:p>
          <a:p>
            <a:pPr marL="605014" lvl="1" indent="-352055">
              <a:spcBef>
                <a:spcPts val="739"/>
              </a:spcBef>
              <a:buFont typeface="Segoe UI Semibold"/>
              <a:buChar char="·"/>
              <a:tabLst>
                <a:tab pos="605014" algn="l"/>
              </a:tabLst>
            </a:pP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tekorten</a:t>
            </a:r>
            <a:r>
              <a:rPr sz="1232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zomer</a:t>
            </a:r>
            <a:r>
              <a:rPr sz="1232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(gedeeltelijk)</a:t>
            </a:r>
            <a:r>
              <a:rPr sz="1232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compenseren</a:t>
            </a:r>
            <a:r>
              <a:rPr sz="1232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met</a:t>
            </a:r>
            <a:r>
              <a:rPr sz="1232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opslaan</a:t>
            </a:r>
            <a:endParaRPr sz="1232">
              <a:latin typeface="Segoe UI"/>
              <a:cs typeface="Segoe UI"/>
            </a:endParaRPr>
          </a:p>
          <a:p>
            <a:pPr marL="605014">
              <a:spcBef>
                <a:spcPts val="739"/>
              </a:spcBef>
            </a:pP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overschotten</a:t>
            </a:r>
            <a:r>
              <a:rPr sz="1232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uit</a:t>
            </a:r>
            <a:r>
              <a:rPr sz="1232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winter</a:t>
            </a:r>
            <a:r>
              <a:rPr sz="1232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in</a:t>
            </a:r>
            <a:r>
              <a:rPr sz="1232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wateraccu</a:t>
            </a:r>
            <a:endParaRPr sz="1232">
              <a:latin typeface="Segoe UI"/>
              <a:cs typeface="Segoe UI"/>
            </a:endParaRPr>
          </a:p>
          <a:p>
            <a:pPr>
              <a:spcBef>
                <a:spcPts val="580"/>
              </a:spcBef>
            </a:pPr>
            <a:endParaRPr sz="1232">
              <a:latin typeface="Segoe UI"/>
              <a:cs typeface="Segoe UI"/>
            </a:endParaRPr>
          </a:p>
          <a:p>
            <a:pPr marL="249047" marR="5216" indent="-236658">
              <a:lnSpc>
                <a:spcPct val="150000"/>
              </a:lnSpc>
              <a:buFont typeface="Segoe UI Semibold"/>
              <a:buChar char="-"/>
              <a:tabLst>
                <a:tab pos="249047" algn="l"/>
              </a:tabLst>
            </a:pP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Wel</a:t>
            </a:r>
            <a:r>
              <a:rPr sz="1232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belang</a:t>
            </a:r>
            <a:r>
              <a:rPr sz="1232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om</a:t>
            </a:r>
            <a:r>
              <a:rPr sz="1232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waterverlies</a:t>
            </a:r>
            <a:r>
              <a:rPr sz="1232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uit</a:t>
            </a:r>
            <a:r>
              <a:rPr sz="1232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wateraccu</a:t>
            </a:r>
            <a:r>
              <a:rPr sz="1232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zo</a:t>
            </a:r>
            <a:r>
              <a:rPr sz="1232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veel</a:t>
            </a:r>
            <a:r>
              <a:rPr sz="1232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mogelijk</a:t>
            </a:r>
            <a:r>
              <a:rPr sz="1232" spc="-26" dirty="0">
                <a:solidFill>
                  <a:srgbClr val="174350"/>
                </a:solidFill>
                <a:latin typeface="Segoe UI"/>
                <a:cs typeface="Segoe UI"/>
              </a:rPr>
              <a:t> te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beperken</a:t>
            </a:r>
            <a:r>
              <a:rPr sz="1232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door</a:t>
            </a:r>
            <a:r>
              <a:rPr sz="1232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infiltratielocaties</a:t>
            </a:r>
            <a:r>
              <a:rPr sz="1232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te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zoeken</a:t>
            </a:r>
            <a:r>
              <a:rPr sz="1232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waar</a:t>
            </a:r>
            <a:r>
              <a:rPr sz="1232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opgewerkte</a:t>
            </a:r>
            <a:r>
              <a:rPr sz="1232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26" dirty="0">
                <a:solidFill>
                  <a:srgbClr val="174350"/>
                </a:solidFill>
                <a:latin typeface="Segoe UI"/>
                <a:cs typeface="Segoe UI"/>
              </a:rPr>
              <a:t>en 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geïnfiltreerde</a:t>
            </a:r>
            <a:r>
              <a:rPr sz="1232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water</a:t>
            </a:r>
            <a:r>
              <a:rPr sz="1232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niet</a:t>
            </a:r>
            <a:r>
              <a:rPr sz="1232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te</a:t>
            </a:r>
            <a:r>
              <a:rPr sz="1232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snel</a:t>
            </a:r>
            <a:r>
              <a:rPr sz="1232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wegstroomt</a:t>
            </a:r>
            <a:r>
              <a:rPr sz="1232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Wingdings"/>
                <a:cs typeface="Wingdings"/>
              </a:rPr>
              <a:t></a:t>
            </a:r>
            <a:r>
              <a:rPr sz="1232" spc="5" dirty="0">
                <a:solidFill>
                  <a:srgbClr val="174350"/>
                </a:solidFill>
                <a:latin typeface="Times New Roman"/>
                <a:cs typeface="Times New Roman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90%</a:t>
            </a:r>
            <a:r>
              <a:rPr sz="1232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behouden</a:t>
            </a:r>
            <a:r>
              <a:rPr sz="1232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tussen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infiltratie</a:t>
            </a:r>
            <a:r>
              <a:rPr sz="1232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in</a:t>
            </a:r>
            <a:r>
              <a:rPr sz="1232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winter</a:t>
            </a:r>
            <a:r>
              <a:rPr sz="1232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gebruik</a:t>
            </a:r>
            <a:r>
              <a:rPr sz="1232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in</a:t>
            </a:r>
            <a:r>
              <a:rPr sz="1232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zomer</a:t>
            </a:r>
            <a:r>
              <a:rPr sz="1232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lijkt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haalbaar</a:t>
            </a:r>
            <a:r>
              <a:rPr sz="1232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dirty="0">
                <a:solidFill>
                  <a:srgbClr val="174350"/>
                </a:solidFill>
                <a:latin typeface="Segoe UI"/>
                <a:cs typeface="Segoe UI"/>
              </a:rPr>
              <a:t>(nader</a:t>
            </a:r>
            <a:r>
              <a:rPr sz="1232" spc="-26" dirty="0">
                <a:solidFill>
                  <a:srgbClr val="174350"/>
                </a:solidFill>
                <a:latin typeface="Segoe UI"/>
                <a:cs typeface="Segoe UI"/>
              </a:rPr>
              <a:t> te </a:t>
            </a:r>
            <a:r>
              <a:rPr sz="1232" spc="-10" dirty="0">
                <a:solidFill>
                  <a:srgbClr val="174350"/>
                </a:solidFill>
                <a:latin typeface="Segoe UI"/>
                <a:cs typeface="Segoe UI"/>
              </a:rPr>
              <a:t>onderzoeken)</a:t>
            </a:r>
            <a:endParaRPr sz="1232">
              <a:latin typeface="Segoe UI"/>
              <a:cs typeface="Segoe U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7185" y="788487"/>
            <a:ext cx="2701799" cy="803890"/>
            <a:chOff x="104394" y="0"/>
            <a:chExt cx="2631440" cy="7829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3005" y="0"/>
              <a:ext cx="782574" cy="7825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94" y="151637"/>
              <a:ext cx="1847850" cy="47929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435685" y="8285076"/>
            <a:ext cx="253036" cy="202770"/>
          </a:xfrm>
          <a:prstGeom prst="rect">
            <a:avLst/>
          </a:prstGeom>
        </p:spPr>
        <p:txBody>
          <a:bodyPr vert="horz" wrap="square" lIns="0" tIns="24123" rIns="0" bIns="0" rtlCol="0">
            <a:spAutoFit/>
          </a:bodyPr>
          <a:lstStyle/>
          <a:p>
            <a:pPr marL="39117">
              <a:spcBef>
                <a:spcPts val="190"/>
              </a:spcBef>
            </a:pPr>
            <a:fld id="{81D60167-4931-47E6-BA6A-407CBD079E47}" type="slidenum">
              <a:rPr spc="-26" dirty="0"/>
              <a:pPr marL="39117">
                <a:spcBef>
                  <a:spcPts val="190"/>
                </a:spcBef>
              </a:pPr>
              <a:t>34</a:t>
            </a:fld>
            <a:endParaRPr spc="-26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47687A-D0D3-A9E8-CFAA-84A83E35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684" y="279273"/>
            <a:ext cx="8928100" cy="993775"/>
          </a:xfrm>
        </p:spPr>
        <p:txBody>
          <a:bodyPr/>
          <a:lstStyle/>
          <a:p>
            <a:r>
              <a:rPr lang="nl-NL" sz="2800" dirty="0"/>
              <a:t>Vervolgstappen en proces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2C15E8E-6023-4E11-E623-FAAEFE7ADC52}"/>
              </a:ext>
            </a:extLst>
          </p:cNvPr>
          <p:cNvSpPr/>
          <p:nvPr/>
        </p:nvSpPr>
        <p:spPr>
          <a:xfrm>
            <a:off x="2133600" y="5879690"/>
            <a:ext cx="1592826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7688330-51A6-45C9-A0BA-7DC264C100A6}"/>
              </a:ext>
            </a:extLst>
          </p:cNvPr>
          <p:cNvSpPr txBox="1"/>
          <p:nvPr/>
        </p:nvSpPr>
        <p:spPr>
          <a:xfrm>
            <a:off x="2260600" y="1215381"/>
            <a:ext cx="8642965" cy="3654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Op basis van de conclusies willen de partners de wateraccu graag verder verkennen.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 Q3/Q4 stakeholder analyse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kern="100" dirty="0">
                <a:ea typeface="Aptos" panose="020B0004020202020204" pitchFamily="34" charset="0"/>
                <a:cs typeface="Times New Roman" panose="02020603050405020304" pitchFamily="18" charset="0"/>
              </a:rPr>
              <a:t>Wat is de betrokkenheid, belang en draagvlak bij verschillende stakeholders?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kern="100" dirty="0">
                <a:ea typeface="Aptos" panose="020B0004020202020204" pitchFamily="34" charset="0"/>
                <a:cs typeface="Times New Roman" panose="02020603050405020304" pitchFamily="18" charset="0"/>
              </a:rPr>
              <a:t>Welke vragen moeten er mee in pre-verkenning?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kern="100" dirty="0">
                <a:ea typeface="Aptos" panose="020B0004020202020204" pitchFamily="34" charset="0"/>
                <a:cs typeface="Times New Roman" panose="02020603050405020304" pitchFamily="18" charset="0"/>
              </a:rPr>
              <a:t>Welke informatie is er beschikbaar?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dirty="0">
                <a:cs typeface="Times New Roman" panose="02020603050405020304" pitchFamily="18" charset="0"/>
              </a:rPr>
              <a:t>In 2025 pre-verkenning/ opstellen Notitie Reikwijdte en Detailniveau (NRD)</a:t>
            </a:r>
            <a:endParaRPr lang="nl-NL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53B5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8754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4F765F03-351F-A6EE-9B32-E7DD439C3C60}"/>
              </a:ext>
            </a:extLst>
          </p:cNvPr>
          <p:cNvSpPr txBox="1">
            <a:spLocks/>
          </p:cNvSpPr>
          <p:nvPr/>
        </p:nvSpPr>
        <p:spPr>
          <a:xfrm>
            <a:off x="1504586" y="2032001"/>
            <a:ext cx="9182828" cy="7508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/>
              <a:t>Bedankt en tot ziens!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3FDDC63-9F6F-975A-BF59-01C53260DDAE}"/>
              </a:ext>
            </a:extLst>
          </p:cNvPr>
          <p:cNvSpPr/>
          <p:nvPr/>
        </p:nvSpPr>
        <p:spPr>
          <a:xfrm>
            <a:off x="1406013" y="6174658"/>
            <a:ext cx="1258529" cy="570271"/>
          </a:xfrm>
          <a:prstGeom prst="rect">
            <a:avLst/>
          </a:prstGeom>
          <a:solidFill>
            <a:srgbClr val="1B4C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46202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47687A-D0D3-A9E8-CFAA-84A83E35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684" y="279273"/>
            <a:ext cx="8928100" cy="993775"/>
          </a:xfrm>
        </p:spPr>
        <p:txBody>
          <a:bodyPr/>
          <a:lstStyle/>
          <a:p>
            <a:r>
              <a:rPr lang="nl-NL" sz="2800" dirty="0"/>
              <a:t>Vervolgstappen en proces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2C15E8E-6023-4E11-E623-FAAEFE7ADC52}"/>
              </a:ext>
            </a:extLst>
          </p:cNvPr>
          <p:cNvSpPr/>
          <p:nvPr/>
        </p:nvSpPr>
        <p:spPr>
          <a:xfrm>
            <a:off x="2133600" y="5879690"/>
            <a:ext cx="1592826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7688330-51A6-45C9-A0BA-7DC264C100A6}"/>
              </a:ext>
            </a:extLst>
          </p:cNvPr>
          <p:cNvSpPr txBox="1"/>
          <p:nvPr/>
        </p:nvSpPr>
        <p:spPr>
          <a:xfrm>
            <a:off x="2260600" y="1215381"/>
            <a:ext cx="8642965" cy="3435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Vragen voor in de pre-verkenning/NRD: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Wat is het maximale schaalniveau van de wateraccu? 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 welke mate kan de wateraccu bijdragen aan de toekomstige drinkwaterlevering in een bredere omgeving (Overijssel, Flevoland en andere delen van Gelderland)?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Welke randvoorwaarden zijn er of moeten er gesteld worden aan de kwaliteit van het te infiltreren water en welke inspanning is er nodig om die kwaliteit te waarborgen?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Wegen de voordelen op tegen de nadelen, zowel qua kosten als ruimtelijk gebruik?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153B5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401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A126706-4454-E80C-596A-5EC0ED1449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73E45C1-087A-52FE-5A9B-34F17CC5C100}"/>
              </a:ext>
            </a:extLst>
          </p:cNvPr>
          <p:cNvSpPr txBox="1"/>
          <p:nvPr/>
        </p:nvSpPr>
        <p:spPr>
          <a:xfrm>
            <a:off x="3003013" y="2220637"/>
            <a:ext cx="72603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Werkregio Noord-Veluwe (Bestuurlijk Overleg Water en Klimaatadaptatie) is opdrachtgever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Provincie Gelderland is penvoerder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Projectgroep van provincie, waterschap, Vitens en gemeente Oldebroek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72354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47687A-D0D3-A9E8-CFAA-84A83E35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684" y="279273"/>
            <a:ext cx="8928100" cy="993775"/>
          </a:xfrm>
        </p:spPr>
        <p:txBody>
          <a:bodyPr/>
          <a:lstStyle/>
          <a:p>
            <a:r>
              <a:rPr lang="nl-NL" sz="2800" dirty="0"/>
              <a:t>Aanleiding en verhaal wateraccu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BAD2DD6-E62A-B7B8-7D66-0BA0AB95DE2C}"/>
              </a:ext>
            </a:extLst>
          </p:cNvPr>
          <p:cNvSpPr/>
          <p:nvPr/>
        </p:nvSpPr>
        <p:spPr>
          <a:xfrm>
            <a:off x="2133600" y="5879690"/>
            <a:ext cx="1592826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DD9F648-BAD7-2E6A-1E79-3CEECE7D1047}"/>
              </a:ext>
            </a:extLst>
          </p:cNvPr>
          <p:cNvSpPr txBox="1"/>
          <p:nvPr/>
        </p:nvSpPr>
        <p:spPr>
          <a:xfrm>
            <a:off x="1618053" y="1082957"/>
            <a:ext cx="97087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1800" dirty="0"/>
              <a:t>Basisgedachte: Infiltreren van voorgezuiverd oppervlaktewater via infiltratievijvers</a:t>
            </a:r>
          </a:p>
        </p:txBody>
      </p:sp>
      <p:pic>
        <p:nvPicPr>
          <p:cNvPr id="3" name="Afbeelding 2" descr="Afbeelding met tekst, kaart&#10;&#10;Automatisch gegenereerde beschrijving">
            <a:extLst>
              <a:ext uri="{FF2B5EF4-FFF2-40B4-BE49-F238E27FC236}">
                <a16:creationId xmlns:a16="http://schemas.microsoft.com/office/drawing/2014/main" id="{14D530D3-1815-4FBB-1433-9EA670853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684" y="1631529"/>
            <a:ext cx="8098104" cy="455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90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47687A-D0D3-A9E8-CFAA-84A83E35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684" y="279273"/>
            <a:ext cx="8928100" cy="993775"/>
          </a:xfrm>
        </p:spPr>
        <p:txBody>
          <a:bodyPr/>
          <a:lstStyle/>
          <a:p>
            <a:r>
              <a:rPr lang="nl-NL" sz="2800" dirty="0"/>
              <a:t>Aanleiding en verhaal wateraccu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5C83C32-AF51-29C7-1551-5F7E10EF0BCB}"/>
              </a:ext>
            </a:extLst>
          </p:cNvPr>
          <p:cNvSpPr/>
          <p:nvPr/>
        </p:nvSpPr>
        <p:spPr>
          <a:xfrm>
            <a:off x="2133600" y="5879690"/>
            <a:ext cx="1592826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tekst, diagram, ontwerp&#10;&#10;Automatisch gegenereerde beschrijving">
            <a:extLst>
              <a:ext uri="{FF2B5EF4-FFF2-40B4-BE49-F238E27FC236}">
                <a16:creationId xmlns:a16="http://schemas.microsoft.com/office/drawing/2014/main" id="{4A34757E-15A8-9A1F-595F-112922BF6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987" y="1004565"/>
            <a:ext cx="8252629" cy="51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02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47687A-D0D3-A9E8-CFAA-84A83E35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684" y="279273"/>
            <a:ext cx="8928100" cy="993775"/>
          </a:xfrm>
        </p:spPr>
        <p:txBody>
          <a:bodyPr/>
          <a:lstStyle/>
          <a:p>
            <a:r>
              <a:rPr lang="nl-NL" sz="2800" dirty="0"/>
              <a:t>Aanleiding en verhaal wateraccu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2C15E8E-6023-4E11-E623-FAAEFE7ADC52}"/>
              </a:ext>
            </a:extLst>
          </p:cNvPr>
          <p:cNvSpPr/>
          <p:nvPr/>
        </p:nvSpPr>
        <p:spPr>
          <a:xfrm>
            <a:off x="2133600" y="5879690"/>
            <a:ext cx="1592826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43BB485-E4EA-82DC-9485-81CDB74C84E4}"/>
              </a:ext>
            </a:extLst>
          </p:cNvPr>
          <p:cNvSpPr txBox="1"/>
          <p:nvPr/>
        </p:nvSpPr>
        <p:spPr>
          <a:xfrm>
            <a:off x="2133599" y="1631950"/>
            <a:ext cx="864296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nl-NL"/>
            </a:defPPr>
            <a:lvl1pPr>
              <a:defRPr/>
            </a:lvl1pPr>
            <a:lvl2pPr marL="742950" lvl="1" indent="-285750">
              <a:buFont typeface="Arial" panose="020B0604020202020204" pitchFamily="34" charset="0"/>
              <a:buChar char="•"/>
              <a:defRPr/>
            </a:lvl2pPr>
          </a:lstStyle>
          <a:p>
            <a:r>
              <a:rPr lang="nl-NL" dirty="0"/>
              <a:t>Maatschappelijke voordelen/baten van een wateraccu zijn: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Duurzame drinkwatervoorziening en blijvende mogelijkheden grondwater gebruik door industrie.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Behoud en herstel natte natuur (hogere grondwaterstanden in Natura 2000 gebieden en andere natuur, waardoor tevens de kritische depositiewaarden voor stikstof hoger worden)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Minder droogteschade voor de landbouw en er blijft beregening mogelijk voor belangrijke voedselgewassen.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Ecologisch herstel van beken door meer voeding met schoon grondwater en langer watervoerend (KRW/Natura2000)</a:t>
            </a:r>
          </a:p>
        </p:txBody>
      </p:sp>
    </p:spTree>
    <p:extLst>
      <p:ext uri="{BB962C8B-B14F-4D97-AF65-F5344CB8AC3E}">
        <p14:creationId xmlns:p14="http://schemas.microsoft.com/office/powerpoint/2010/main" val="3427892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47687A-D0D3-A9E8-CFAA-84A83E35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950" y="2932112"/>
            <a:ext cx="8928100" cy="993775"/>
          </a:xfrm>
        </p:spPr>
        <p:txBody>
          <a:bodyPr/>
          <a:lstStyle/>
          <a:p>
            <a:pPr algn="ctr"/>
            <a:r>
              <a:rPr lang="nl-NL" sz="3600" dirty="0"/>
              <a:t>Technische haalbaarheidsstudie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5C83C32-AF51-29C7-1551-5F7E10EF0BCB}"/>
              </a:ext>
            </a:extLst>
          </p:cNvPr>
          <p:cNvSpPr/>
          <p:nvPr/>
        </p:nvSpPr>
        <p:spPr>
          <a:xfrm>
            <a:off x="2133600" y="5879690"/>
            <a:ext cx="1592826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5305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143" y="1591463"/>
            <a:ext cx="2879790" cy="676779"/>
          </a:xfrm>
          <a:prstGeom prst="rect">
            <a:avLst/>
          </a:prstGeom>
        </p:spPr>
        <p:txBody>
          <a:bodyPr vert="horz" wrap="square" lIns="0" tIns="70414" rIns="0" bIns="0" rtlCol="0">
            <a:spAutoFit/>
          </a:bodyPr>
          <a:lstStyle/>
          <a:p>
            <a:pPr marL="13039" marR="5216">
              <a:lnSpc>
                <a:spcPts val="2259"/>
              </a:lnSpc>
              <a:spcBef>
                <a:spcPts val="554"/>
              </a:spcBef>
            </a:pPr>
            <a:r>
              <a:rPr dirty="0"/>
              <a:t>Onderzoeksgebied</a:t>
            </a:r>
            <a:r>
              <a:rPr spc="-72" dirty="0"/>
              <a:t> </a:t>
            </a:r>
            <a:r>
              <a:rPr spc="-26" dirty="0"/>
              <a:t>en </a:t>
            </a:r>
            <a:r>
              <a:rPr spc="-10" dirty="0"/>
              <a:t>studiegebied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8103" y="2364189"/>
            <a:ext cx="3960770" cy="3481397"/>
          </a:xfrm>
          <a:prstGeom prst="rect">
            <a:avLst/>
          </a:prstGeom>
        </p:spPr>
        <p:txBody>
          <a:bodyPr vert="horz" wrap="square" lIns="0" tIns="13040" rIns="0" bIns="0" rtlCol="0">
            <a:spAutoFit/>
          </a:bodyPr>
          <a:lstStyle/>
          <a:p>
            <a:pPr marL="26078" marR="24774" defTabSz="938814">
              <a:lnSpc>
                <a:spcPct val="150000"/>
              </a:lnSpc>
              <a:spcBef>
                <a:spcPts val="103"/>
              </a:spcBef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Deelgebied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8</a:t>
            </a:r>
            <a:r>
              <a:rPr sz="1232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op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Noord-Veluwe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(binnen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rode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stippellijn)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strekt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zich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uit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Leuvenumsche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Beek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tot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aan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Hattem.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Dit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deelgebied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is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ongeveer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10.000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hectare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(100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km</a:t>
            </a:r>
            <a:r>
              <a:rPr sz="1232" kern="0" baseline="24305" dirty="0">
                <a:solidFill>
                  <a:srgbClr val="174350"/>
                </a:solidFill>
                <a:latin typeface="Segoe UI"/>
                <a:cs typeface="Segoe UI"/>
              </a:rPr>
              <a:t>2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)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groot,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is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als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b="1" kern="0" dirty="0">
                <a:solidFill>
                  <a:srgbClr val="174350"/>
                </a:solidFill>
                <a:latin typeface="Segoe UI"/>
                <a:cs typeface="Segoe UI"/>
              </a:rPr>
              <a:t>onderzoeksgebied</a:t>
            </a:r>
            <a:r>
              <a:rPr sz="1232" b="1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voor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infiltratielocaties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gekozen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vanwege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relatief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hoge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ligging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homogene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opbouw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zandpakket,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waardoor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geschikt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is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als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wateraccu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(gebied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met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extra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opslag</a:t>
            </a:r>
            <a:r>
              <a:rPr sz="1232" kern="0" spc="-15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water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 grondwater).</a:t>
            </a:r>
            <a:endParaRPr sz="1232" kern="0">
              <a:solidFill>
                <a:sysClr val="windowText" lastClr="000000"/>
              </a:solidFill>
              <a:latin typeface="Segoe UI"/>
              <a:cs typeface="Segoe UI"/>
            </a:endParaRPr>
          </a:p>
          <a:p>
            <a:pPr marL="26078" marR="18255" defTabSz="938814">
              <a:lnSpc>
                <a:spcPct val="150000"/>
              </a:lnSpc>
            </a:pP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b="1" kern="0" dirty="0">
                <a:solidFill>
                  <a:srgbClr val="174350"/>
                </a:solidFill>
                <a:latin typeface="Segoe UI"/>
                <a:cs typeface="Segoe UI"/>
              </a:rPr>
              <a:t>studiegebied</a:t>
            </a:r>
            <a:r>
              <a:rPr sz="1232" b="1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is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groter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(de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hele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kaart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hiernaast),</a:t>
            </a:r>
            <a:r>
              <a:rPr sz="1232" kern="0" spc="513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want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betreft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ook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locaties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waar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voedingswater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voor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de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wateraccu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vandaan</a:t>
            </a:r>
            <a:r>
              <a:rPr sz="1232" kern="0" spc="-3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kan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komen,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en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het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gebied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21" dirty="0">
                <a:solidFill>
                  <a:srgbClr val="174350"/>
                </a:solidFill>
                <a:latin typeface="Segoe UI"/>
                <a:cs typeface="Segoe UI"/>
              </a:rPr>
              <a:t>waar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effecten</a:t>
            </a:r>
            <a:r>
              <a:rPr sz="1232" kern="0" spc="-5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van</a:t>
            </a:r>
            <a:r>
              <a:rPr sz="1232" kern="0" spc="-2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de</a:t>
            </a:r>
            <a:r>
              <a:rPr sz="1232" kern="0" spc="-3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wateraccu</a:t>
            </a:r>
            <a:r>
              <a:rPr sz="1232" kern="0" spc="-46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dirty="0">
                <a:solidFill>
                  <a:srgbClr val="174350"/>
                </a:solidFill>
                <a:latin typeface="Segoe UI"/>
                <a:cs typeface="Segoe UI"/>
              </a:rPr>
              <a:t>kunnen</a:t>
            </a:r>
            <a:r>
              <a:rPr sz="1232" kern="0" spc="-41" dirty="0">
                <a:solidFill>
                  <a:srgbClr val="174350"/>
                </a:solidFill>
                <a:latin typeface="Segoe UI"/>
                <a:cs typeface="Segoe UI"/>
              </a:rPr>
              <a:t> </a:t>
            </a:r>
            <a:r>
              <a:rPr sz="1232" kern="0" spc="-10" dirty="0">
                <a:solidFill>
                  <a:srgbClr val="174350"/>
                </a:solidFill>
                <a:latin typeface="Segoe UI"/>
                <a:cs typeface="Segoe UI"/>
              </a:rPr>
              <a:t>optreden</a:t>
            </a:r>
            <a:endParaRPr sz="1232" kern="0">
              <a:solidFill>
                <a:sysClr val="windowText" lastClr="000000"/>
              </a:solidFill>
              <a:latin typeface="Segoe UI"/>
              <a:cs typeface="Segoe U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7185" y="788487"/>
            <a:ext cx="2701799" cy="803890"/>
            <a:chOff x="104394" y="0"/>
            <a:chExt cx="2631440" cy="7829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3005" y="0"/>
              <a:ext cx="782574" cy="7825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94" y="151637"/>
              <a:ext cx="1847850" cy="47929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76251" y="788486"/>
            <a:ext cx="7520964" cy="528102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435685" y="8285076"/>
            <a:ext cx="253036" cy="202770"/>
          </a:xfrm>
          <a:prstGeom prst="rect">
            <a:avLst/>
          </a:prstGeom>
        </p:spPr>
        <p:txBody>
          <a:bodyPr vert="horz" wrap="square" lIns="0" tIns="24123" rIns="0" bIns="0" rtlCol="0">
            <a:spAutoFit/>
          </a:bodyPr>
          <a:lstStyle/>
          <a:p>
            <a:pPr marL="39117" defTabSz="938814">
              <a:spcBef>
                <a:spcPts val="190"/>
              </a:spcBef>
            </a:pPr>
            <a:fld id="{81D60167-4931-47E6-BA6A-407CBD079E47}" type="slidenum">
              <a:rPr kern="0" spc="-26" dirty="0"/>
              <a:pPr marL="39117" defTabSz="938814">
                <a:spcBef>
                  <a:spcPts val="190"/>
                </a:spcBef>
              </a:pPr>
              <a:t>9</a:t>
            </a:fld>
            <a:endParaRPr kern="0" spc="-2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't Salland">
      <a:dk1>
        <a:srgbClr val="153B50"/>
      </a:dk1>
      <a:lt1>
        <a:sysClr val="window" lastClr="FFFFFF"/>
      </a:lt1>
      <a:dk2>
        <a:srgbClr val="03273C"/>
      </a:dk2>
      <a:lt2>
        <a:srgbClr val="E7E6E6"/>
      </a:lt2>
      <a:accent1>
        <a:srgbClr val="1FC881"/>
      </a:accent1>
      <a:accent2>
        <a:srgbClr val="EAC478"/>
      </a:accent2>
      <a:accent3>
        <a:srgbClr val="41A3AB"/>
      </a:accent3>
      <a:accent4>
        <a:srgbClr val="0D935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't Salland">
      <a:majorFont>
        <a:latin typeface="Work Sans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angepast ontwerp">
  <a:themeElements>
    <a:clrScheme name="'t Salland">
      <a:dk1>
        <a:srgbClr val="153B50"/>
      </a:dk1>
      <a:lt1>
        <a:sysClr val="window" lastClr="FFFFFF"/>
      </a:lt1>
      <a:dk2>
        <a:srgbClr val="03273C"/>
      </a:dk2>
      <a:lt2>
        <a:srgbClr val="E7E6E6"/>
      </a:lt2>
      <a:accent1>
        <a:srgbClr val="1FC881"/>
      </a:accent1>
      <a:accent2>
        <a:srgbClr val="EAC478"/>
      </a:accent2>
      <a:accent3>
        <a:srgbClr val="41A3AB"/>
      </a:accent3>
      <a:accent4>
        <a:srgbClr val="0D935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't Salland">
      <a:majorFont>
        <a:latin typeface="Work Sans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angepast ontwerp">
  <a:themeElements>
    <a:clrScheme name="'t Salland">
      <a:dk1>
        <a:srgbClr val="153B50"/>
      </a:dk1>
      <a:lt1>
        <a:sysClr val="window" lastClr="FFFFFF"/>
      </a:lt1>
      <a:dk2>
        <a:srgbClr val="03273C"/>
      </a:dk2>
      <a:lt2>
        <a:srgbClr val="E7E6E6"/>
      </a:lt2>
      <a:accent1>
        <a:srgbClr val="1FC881"/>
      </a:accent1>
      <a:accent2>
        <a:srgbClr val="EAC478"/>
      </a:accent2>
      <a:accent3>
        <a:srgbClr val="41A3AB"/>
      </a:accent3>
      <a:accent4>
        <a:srgbClr val="0D935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't Salland">
      <a:majorFont>
        <a:latin typeface="Work Sans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5F177B423838479BB10E1299345823" ma:contentTypeVersion="20" ma:contentTypeDescription="Een nieuw document maken." ma:contentTypeScope="" ma:versionID="6be9fdd7539565b013083e416c403ae2">
  <xsd:schema xmlns:xsd="http://www.w3.org/2001/XMLSchema" xmlns:xs="http://www.w3.org/2001/XMLSchema" xmlns:p="http://schemas.microsoft.com/office/2006/metadata/properties" xmlns:ns2="055ea726-0d9f-4d54-9d5c-be7c4e784557" xmlns:ns3="92613c27-8d25-4f71-910e-a84771bde981" targetNamespace="http://schemas.microsoft.com/office/2006/metadata/properties" ma:root="true" ma:fieldsID="ab9721157d2ee421d417d1b685d83d99" ns2:_="" ns3:_="">
    <xsd:import namespace="055ea726-0d9f-4d54-9d5c-be7c4e784557"/>
    <xsd:import namespace="92613c27-8d25-4f71-910e-a84771bde9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5ea726-0d9f-4d54-9d5c-be7c4e784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90418a3b-9b92-41bc-a4aa-3c1cc675e8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13c27-8d25-4f71-910e-a84771bde9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752e49b-5960-4590-97d3-a22881313698}" ma:internalName="TaxCatchAll" ma:showField="CatchAllData" ma:web="92613c27-8d25-4f71-910e-a84771bde9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B8E91C-99C1-453B-9F0A-5CBCBD98C2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5ea726-0d9f-4d54-9d5c-be7c4e784557"/>
    <ds:schemaRef ds:uri="92613c27-8d25-4f71-910e-a84771bde9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A1469C-F84B-43B2-8650-D7F35CB48C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2886</Words>
  <Application>Microsoft Macintosh PowerPoint</Application>
  <PresentationFormat>Breedbeeld</PresentationFormat>
  <Paragraphs>304</Paragraphs>
  <Slides>37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4</vt:i4>
      </vt:variant>
      <vt:variant>
        <vt:lpstr>Diatitels</vt:lpstr>
      </vt:variant>
      <vt:variant>
        <vt:i4>37</vt:i4>
      </vt:variant>
    </vt:vector>
  </HeadingPairs>
  <TitlesOfParts>
    <vt:vector size="48" baseType="lpstr">
      <vt:lpstr>Arial</vt:lpstr>
      <vt:lpstr>Calibri</vt:lpstr>
      <vt:lpstr>Segoe UI</vt:lpstr>
      <vt:lpstr>Segoe UI Semibold</vt:lpstr>
      <vt:lpstr>Times New Roman</vt:lpstr>
      <vt:lpstr>Wingdings</vt:lpstr>
      <vt:lpstr>Work Sans</vt:lpstr>
      <vt:lpstr>Kantoorthema</vt:lpstr>
      <vt:lpstr>1_Aangepast ontwerp</vt:lpstr>
      <vt:lpstr>Aangepast ontwerp</vt:lpstr>
      <vt:lpstr>Office Theme</vt:lpstr>
      <vt:lpstr>PowerPoint-presentatie</vt:lpstr>
      <vt:lpstr>Aanleiding en verhaal wateraccu</vt:lpstr>
      <vt:lpstr>Aanleiding en verhaal wateraccu</vt:lpstr>
      <vt:lpstr>PowerPoint-presentatie</vt:lpstr>
      <vt:lpstr>Aanleiding en verhaal wateraccu</vt:lpstr>
      <vt:lpstr>Aanleiding en verhaal wateraccu</vt:lpstr>
      <vt:lpstr>Aanleiding en verhaal wateraccu</vt:lpstr>
      <vt:lpstr>Technische haalbaarheidsstudie</vt:lpstr>
      <vt:lpstr>Onderzoeksgebied en studiegebied</vt:lpstr>
      <vt:lpstr>Systeembeschrijving</vt:lpstr>
      <vt:lpstr>Systeembeschrijving</vt:lpstr>
      <vt:lpstr>Systeembeschrijving</vt:lpstr>
      <vt:lpstr>Systeembeschrijving</vt:lpstr>
      <vt:lpstr>Ontwikkeling door de tijd</vt:lpstr>
      <vt:lpstr>PowerPoint-presentatie</vt:lpstr>
      <vt:lpstr>PowerPoint-presentatie</vt:lpstr>
      <vt:lpstr>PowerPoint-presentatie</vt:lpstr>
      <vt:lpstr>Ontwikkeling door de tijd</vt:lpstr>
      <vt:lpstr>Grondwaterstand peilbuis B27B0001 (Zuidweg)</vt:lpstr>
      <vt:lpstr>Uitgangspunten wateraccu</vt:lpstr>
      <vt:lpstr>Uitgangspunten wateraccu</vt:lpstr>
      <vt:lpstr>Uitgangspunten wateraccu: Omgevingswet</vt:lpstr>
      <vt:lpstr>Uitgangspunten wateraccu: wat bepaalt het technische speelveld</vt:lpstr>
      <vt:lpstr>Aannames voor de technische bandbreedte voor een Wateraccu</vt:lpstr>
      <vt:lpstr>Varianten</vt:lpstr>
      <vt:lpstr>Variant 1: Klein en schonere bron</vt:lpstr>
      <vt:lpstr>Variant 2: Groot en dichtbij</vt:lpstr>
      <vt:lpstr>Variant 3: Groot en schonere bron</vt:lpstr>
      <vt:lpstr>Ruimtebeslag infiltratievijvers</vt:lpstr>
      <vt:lpstr>Indicatieve kosten en energiegebruik voor zuivering, transport en infiltratie</vt:lpstr>
      <vt:lpstr>Conclusies</vt:lpstr>
      <vt:lpstr>Beschouwing</vt:lpstr>
      <vt:lpstr>Beschouwing</vt:lpstr>
      <vt:lpstr>Beschouwing</vt:lpstr>
      <vt:lpstr>Vervolgstappen en proces</vt:lpstr>
      <vt:lpstr>PowerPoint-presentatie</vt:lpstr>
      <vt:lpstr>Vervolgstappen en proces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Michiel scholten</dc:creator>
  <cp:lastModifiedBy>Martine Tekelenburg</cp:lastModifiedBy>
  <cp:revision>3</cp:revision>
  <dcterms:created xsi:type="dcterms:W3CDTF">2024-01-24T13:43:49Z</dcterms:created>
  <dcterms:modified xsi:type="dcterms:W3CDTF">2024-10-18T09:27:21Z</dcterms:modified>
</cp:coreProperties>
</file>