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296" r:id="rId3"/>
    <p:sldId id="258" r:id="rId4"/>
    <p:sldId id="260" r:id="rId5"/>
    <p:sldId id="282" r:id="rId6"/>
    <p:sldId id="297" r:id="rId7"/>
    <p:sldId id="291" r:id="rId8"/>
    <p:sldId id="290" r:id="rId9"/>
    <p:sldId id="289" r:id="rId10"/>
    <p:sldId id="288" r:id="rId11"/>
    <p:sldId id="298" r:id="rId12"/>
    <p:sldId id="287" r:id="rId13"/>
    <p:sldId id="511" r:id="rId14"/>
    <p:sldId id="514" r:id="rId15"/>
    <p:sldId id="513" r:id="rId16"/>
    <p:sldId id="516" r:id="rId17"/>
    <p:sldId id="515" r:id="rId18"/>
    <p:sldId id="292" r:id="rId19"/>
    <p:sldId id="293" r:id="rId20"/>
    <p:sldId id="517" r:id="rId21"/>
    <p:sldId id="294" r:id="rId22"/>
    <p:sldId id="295" r:id="rId23"/>
    <p:sldId id="263" r:id="rId24"/>
    <p:sldId id="285" r:id="rId25"/>
    <p:sldId id="286" r:id="rId26"/>
    <p:sldId id="270" r:id="rId27"/>
    <p:sldId id="283" r:id="rId28"/>
    <p:sldId id="284" r:id="rId29"/>
    <p:sldId id="271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2C389-B6FF-472C-9BFE-8C92BC224777}" type="datetimeFigureOut">
              <a:rPr lang="nl-NL" smtClean="0"/>
              <a:t>30-10-19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1675C-A3A8-4203-B0C7-581509C009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E1624-B516-4497-B334-4F4F58EE5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5B55AA-19E7-42BC-9F50-78FC21DEE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33550C-1C1E-4E6B-B311-D9E2B231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DD5D83-63B7-4A20-BC3D-58EFAFF1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5D8145-38F8-40BC-A80E-4B20D915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97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F199A-A37C-401B-BD10-842E4D58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4D7B97-7150-420A-9DE3-67D1645CA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BA932A-9A66-45DC-AF27-1814DD56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2576A-1AFB-4FF7-B036-EA73D197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B8753C-6FB7-4C2F-87F2-831F33B6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37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F065C7-4949-4307-8771-A08F0941C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84346E-3B9E-4A9F-80F5-0A86FCB50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EDF396-B8CA-4F41-AEAF-0EBA0C0D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79E523-4166-404D-B0D0-2AF0CDC2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A3829D-0C06-4D2D-9935-A0E6FFD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2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4C042-82C2-4887-B4D2-A8DB8E8A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2EFB84-CB69-42E4-8DE0-EE205388D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5B9325-DE4B-4A6E-9BDD-52823BAB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D4B1-561F-48E3-B545-9431DA85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02DBE6-CA74-4684-861D-F40EBF3D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6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FBB7E-DB69-4462-8B99-270A3119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509E83-DECC-4DC2-9E9B-7B1C4D5AB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F15259-D2FD-451A-832A-759471EE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90047-3D15-4777-941A-6885EDF4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3FD9F4-EB21-4E6D-946C-C6CA10ED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9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E6419-84EB-48A2-ACD3-39376EC6B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2D6FB5-CE4B-4286-91CD-E7DB38389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D58F6E-B9D4-4329-B066-2A297E5D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69D5C0-00DA-4477-9FBD-6B4E1FB6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C2ECC9-FB7C-4717-B1BD-8D05186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D98E55-1F2F-4C84-A51C-B6AD2B91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48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DA8CB-08FA-4E6A-83D1-FE154CCF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B03E48-AEC2-4B8A-A56C-844168FC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1506F3-1473-420B-BA87-A2CB81675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65567A-94E5-466D-8795-78F2E6B67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9298EA-F383-4376-9A7D-AFCC5708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2C3FB5-DCBB-4BB8-9B9B-7BD0C5CB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D2B563-A85B-4FF2-860C-B2A00E2F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0A6D03-F70A-4B3D-8676-84299410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75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B00FD-94E7-4B69-8A36-E28FD8EB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28971B-C93D-48AF-BFDA-87F39EBC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F6DF461-473F-4C7C-9C1B-7B5532B3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81E605-AAFA-463B-A558-8D31B7D3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61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5BE5A9-35BC-4B42-88B9-C4FEC9B6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452A37-BC63-4162-BA9A-615883A5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B5DF20-DD8E-4B5C-B3C3-45EFC7D0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5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7FB60-295B-4CD3-A63F-482D6C85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71E40-7CEB-4F64-A505-9476B23E5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CA4F97-D89A-4E59-A678-132576BB7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58F2DA-4996-4574-A3FA-1DD3EC83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D7751C-2CC3-4FA5-94BF-2B5C93D8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675909-9717-482D-B7F3-B6E90575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99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DD35A-CFEF-4AA9-B4D2-7C5CF63F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82D102-3B5A-4392-B43F-4845EBF92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91C16D-78C9-429B-81DF-037FFF0AB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CFCC9E-AFEF-446B-AE20-DB15F1D6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B10C23-66B2-4AB9-8493-5A0CD57F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09F186-B0A4-4E16-9A53-81E273B8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9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9C0D66-B7B6-4C86-B8E7-39400BAC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E7D7A4-C9DE-449B-8ECC-DDE5628B7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6455EA-4497-4147-8528-01A6E3F0A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29-10-2019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12299D-5A51-4D6F-A8F2-ACF16D9BB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Cursus Klimaatdialoog Manifestregio Vallei &amp; Veluwe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DD3D1-8740-4804-91EA-16BF0F551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482D-A053-42D6-9C3A-6A85F06EE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1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epot.wur.nl/498902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ruimtelijkeadaptatie.nl/overheden/nas/adaptatieto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A52348-E140-4F51-BF7C-36CA8E93C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/>
              <a:t>Klimaatdialoog </a:t>
            </a:r>
            <a:r>
              <a:rPr lang="nl-NL" sz="4000" dirty="0"/>
              <a:t>Manifestregio Vallei &amp; Veluwe </a:t>
            </a:r>
            <a:br>
              <a:rPr lang="nl-NL" sz="4400" dirty="0"/>
            </a:br>
            <a:r>
              <a:rPr lang="nl-NL" sz="4400" b="1" dirty="0"/>
              <a:t> </a:t>
            </a:r>
            <a:br>
              <a:rPr lang="nl-NL" sz="4400" b="1" dirty="0"/>
            </a:br>
            <a:br>
              <a:rPr lang="nl-NL" sz="4400" b="1" dirty="0"/>
            </a:br>
            <a:endParaRPr lang="nl-NL" sz="4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5" y="197760"/>
            <a:ext cx="2263080" cy="876022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1AC5D9D3-6C37-4A17-A15C-79005954C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435" y="2141707"/>
            <a:ext cx="9144000" cy="1655762"/>
          </a:xfrm>
        </p:spPr>
        <p:txBody>
          <a:bodyPr/>
          <a:lstStyle/>
          <a:p>
            <a:r>
              <a:rPr lang="nl-NL" sz="3600" dirty="0"/>
              <a:t>Eerste gezamenlijke bijeenkomst</a:t>
            </a:r>
          </a:p>
          <a:p>
            <a:r>
              <a:rPr lang="nl-NL" dirty="0"/>
              <a:t>29 oktober 2019, Oldebroek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9D0C61-EC2D-4FA1-8DB3-1D73534C2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1811"/>
            <a:ext cx="3918856" cy="29461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81F421-B522-44A5-BAFE-9CCF13DB7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751" y="3911811"/>
            <a:ext cx="3928250" cy="29461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6968A2F-62DA-4449-B95E-6137ED1B2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856" y="3911812"/>
            <a:ext cx="4458275" cy="2954438"/>
          </a:xfrm>
          <a:prstGeom prst="rect">
            <a:avLst/>
          </a:prstGeom>
        </p:spPr>
      </p:pic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A9DC9DD2-79B3-4BDD-B003-9A673084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5857B1B9-9EB0-4F21-9036-2A6246B8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0BD28625-C9E2-4DCE-B721-2475EE1A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73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2.5 Beschikbare informatie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FB9D6C69-4025-47CE-88F4-B25388D9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791" y="1343017"/>
            <a:ext cx="9231407" cy="49458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24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4862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2.5 Beschikbare informatie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11</a:t>
            </a:fld>
            <a:endParaRPr lang="nl-NL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864991F8-682E-4D10-A5EE-0CD439119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199" y="1509937"/>
            <a:ext cx="10822731" cy="27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2.6 De opgave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Bepalen wat een knelpunt is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11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2.6 De opgave (hitte)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13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8F6B2A8-176D-43E5-BBA2-D388BA4F6A93}"/>
              </a:ext>
            </a:extLst>
          </p:cNvPr>
          <p:cNvSpPr txBox="1">
            <a:spLocks/>
          </p:cNvSpPr>
          <p:nvPr/>
        </p:nvSpPr>
        <p:spPr>
          <a:xfrm>
            <a:off x="1102922" y="1690067"/>
            <a:ext cx="9360000" cy="3920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 dirty="0"/>
              <a:t>Wanneer is het een knelpunt:</a:t>
            </a:r>
          </a:p>
          <a:p>
            <a:pPr marL="800100" lvl="1" indent="-342900"/>
            <a:r>
              <a:rPr lang="nl-NL" dirty="0"/>
              <a:t>Temperatuur</a:t>
            </a:r>
          </a:p>
          <a:p>
            <a:pPr marL="800100" lvl="1" indent="-342900"/>
            <a:r>
              <a:rPr lang="nl-NL" dirty="0"/>
              <a:t>Omvang</a:t>
            </a:r>
          </a:p>
          <a:p>
            <a:pPr marL="800100" lvl="1" indent="-342900"/>
            <a:r>
              <a:rPr lang="nl-NL" dirty="0"/>
              <a:t>Duur</a:t>
            </a:r>
          </a:p>
          <a:p>
            <a:pPr marL="800100" lvl="1" indent="-342900"/>
            <a:r>
              <a:rPr lang="nl-NL" dirty="0"/>
              <a:t>Afhankelijk van functie</a:t>
            </a:r>
          </a:p>
          <a:p>
            <a:pPr marL="354013" indent="-342900"/>
            <a:r>
              <a:rPr lang="nl-NL" dirty="0"/>
              <a:t>Soorten knelpunten</a:t>
            </a:r>
          </a:p>
          <a:p>
            <a:pPr marL="800100" lvl="1" indent="-342900"/>
            <a:r>
              <a:rPr lang="nl-NL" dirty="0"/>
              <a:t>Ongemak, overlast of schade</a:t>
            </a:r>
          </a:p>
          <a:p>
            <a:pPr marL="800100" lvl="1" indent="-342900"/>
            <a:r>
              <a:rPr lang="nl-NL" dirty="0"/>
              <a:t>Huidige of toekomstige knelpunten</a:t>
            </a:r>
          </a:p>
          <a:p>
            <a:pPr marL="800100" lvl="1" indent="-342900"/>
            <a:r>
              <a:rPr lang="nl-NL" dirty="0"/>
              <a:t>Samenhang met andere aspecten (bv. Werk met werk maken)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72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2.6 De opgave (droogte)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14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1D010147-4CCC-4912-B745-BB400D96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Uitgedroogde wortelzone, schade aan planten/gewasschade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Geen aanvoer van oppervlaktewater of beregeningsverbod - (Zoet)water tekort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Natuurbranden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Droogval watergangen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Extra bodemdaling veengebieden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Inklinking kleibodem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4341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2.6 De opgave (wateroverlast)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15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C009630D-63D6-4352-9A0E-95CEACC911B4}"/>
              </a:ext>
            </a:extLst>
          </p:cNvPr>
          <p:cNvSpPr txBox="1">
            <a:spLocks/>
          </p:cNvSpPr>
          <p:nvPr/>
        </p:nvSpPr>
        <p:spPr>
          <a:xfrm>
            <a:off x="990954" y="1864093"/>
            <a:ext cx="9360000" cy="3920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/>
              <a:t>Wanneer is het een knelpunt:</a:t>
            </a:r>
          </a:p>
          <a:p>
            <a:pPr marL="800100" lvl="1" indent="-342900"/>
            <a:r>
              <a:rPr lang="nl-NL"/>
              <a:t>Waterdiepte</a:t>
            </a:r>
          </a:p>
          <a:p>
            <a:pPr marL="800100" lvl="1" indent="-342900"/>
            <a:r>
              <a:rPr lang="nl-NL"/>
              <a:t>Omvang</a:t>
            </a:r>
          </a:p>
          <a:p>
            <a:pPr marL="800100" lvl="1" indent="-342900"/>
            <a:r>
              <a:rPr lang="nl-NL"/>
              <a:t>Duur</a:t>
            </a:r>
          </a:p>
          <a:p>
            <a:pPr marL="800100" lvl="1" indent="-342900"/>
            <a:r>
              <a:rPr lang="nl-NL"/>
              <a:t>Afhankelijk van functie en/of  vitale en kwetsbare objecten</a:t>
            </a:r>
          </a:p>
          <a:p>
            <a:pPr marL="354013" indent="-342900"/>
            <a:r>
              <a:rPr lang="nl-NL"/>
              <a:t>Soorten knelpunten</a:t>
            </a:r>
          </a:p>
          <a:p>
            <a:pPr marL="800100" lvl="1" indent="-342900"/>
            <a:r>
              <a:rPr lang="nl-NL"/>
              <a:t>Ongemak, overlast of schade</a:t>
            </a:r>
          </a:p>
          <a:p>
            <a:pPr marL="800100" lvl="1" indent="-342900"/>
            <a:r>
              <a:rPr lang="nl-NL"/>
              <a:t>Huidige of toekomstige knelpunten</a:t>
            </a:r>
          </a:p>
          <a:p>
            <a:pPr marL="800100" lvl="1" indent="-342900"/>
            <a:r>
              <a:rPr lang="nl-NL"/>
              <a:t>Samenhang met andere aspecten (bv. Werk met werk maken)</a:t>
            </a:r>
          </a:p>
          <a:p>
            <a:pPr marL="354013" indent="-342900"/>
            <a:endParaRPr lang="nl-NL"/>
          </a:p>
          <a:p>
            <a:pPr marL="354013" indent="-342900"/>
            <a:endParaRPr lang="nl-NL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113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2.7 Oplossingsrichtingen (hitte)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356EF7A6-5E67-4F35-ABBE-B3EC43D24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399" y="1619319"/>
            <a:ext cx="9077731" cy="42553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93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2.7 Oplossingsrichtingen (droogte)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17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DD92B4D-1C18-403F-939D-759008E3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89" y="1523358"/>
            <a:ext cx="10515600" cy="435133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Verhogen grondwaterstand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Water peilen verhogen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Verhogen drainagebasis (watergangen of drainage)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Extra water beschikbaar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Wateraanvoer (oppervlaktewater of drinkwater)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Opslag van water (voor besproeien)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Hergebruik afvalwater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Minder waterbehoefte/gebruik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Minder verbruik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Minder oppervlaktewater of bomen</a:t>
            </a:r>
          </a:p>
          <a:p>
            <a:pPr marL="788987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Ander type vegetatie</a:t>
            </a:r>
          </a:p>
        </p:txBody>
      </p:sp>
    </p:spTree>
    <p:extLst>
      <p:ext uri="{BB962C8B-B14F-4D97-AF65-F5344CB8AC3E}">
        <p14:creationId xmlns:p14="http://schemas.microsoft.com/office/powerpoint/2010/main" val="219717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2.7 Oplossingsrichtingen (wateroverlast)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2B574915-75F5-48AA-A90F-AACAEA7E6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5915" y="1436914"/>
            <a:ext cx="6651660" cy="45975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31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2.8 Selectie van maatregelen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250F5CEA-3907-42C5-AFB9-30EE46E86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1371" y="1658595"/>
            <a:ext cx="7640358" cy="36691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13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Doel van de cursus:</a:t>
            </a:r>
          </a:p>
          <a:p>
            <a:r>
              <a:rPr lang="nl-NL" dirty="0"/>
              <a:t>Ervaring op doen met risicodialogen</a:t>
            </a:r>
          </a:p>
          <a:p>
            <a:r>
              <a:rPr lang="nl-NL" dirty="0"/>
              <a:t>Een aanpak uitwerken die gebruikt kan worden bij de andere dialogen</a:t>
            </a:r>
          </a:p>
          <a:p>
            <a:r>
              <a:rPr lang="nl-NL" dirty="0"/>
              <a:t>Concrete resultaten op te leveren voor de 5 cases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Cursus wordt betaald van het DPRA-cursusgeld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9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2.8 Selectie van maatregelen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20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8A4CC4-8F28-4AD9-B809-E646AF9D1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39" y="1351110"/>
            <a:ext cx="8945403" cy="550689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B5183D0-3ADE-4E5C-B6C3-217EDCD9D17B}"/>
              </a:ext>
            </a:extLst>
          </p:cNvPr>
          <p:cNvSpPr txBox="1"/>
          <p:nvPr/>
        </p:nvSpPr>
        <p:spPr>
          <a:xfrm>
            <a:off x="185819" y="1987676"/>
            <a:ext cx="30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>
                <a:hlinkClick r:id="rId5"/>
              </a:rPr>
              <a:t>https://edepot.wur.nl/498902</a:t>
            </a: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13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2.9 Deelnemers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21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28A4CC8-A506-450E-999A-AD60BE256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63"/>
          <a:stretch/>
        </p:blipFill>
        <p:spPr>
          <a:xfrm>
            <a:off x="2871832" y="1268312"/>
            <a:ext cx="9320168" cy="55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2.10 Vervolgproces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kun/ga je doen na de klimaatdialoog:</a:t>
            </a:r>
          </a:p>
          <a:p>
            <a:r>
              <a:rPr lang="nl-NL" dirty="0"/>
              <a:t>Is afhankelijk van je doel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Vooruit denken</a:t>
            </a:r>
          </a:p>
          <a:p>
            <a:r>
              <a:rPr lang="nl-NL" dirty="0"/>
              <a:t>helpt je doel en aanpak concreter te maken</a:t>
            </a:r>
          </a:p>
          <a:p>
            <a:r>
              <a:rPr lang="nl-NL" dirty="0"/>
              <a:t>Heeft als risico dat vergeet te luisteren en gaat sturen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970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4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8000" b="1" dirty="0"/>
              <a:t>Pauze</a:t>
            </a:r>
            <a:endParaRPr lang="nl-NL" b="1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714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Toelichting case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CF5BE9F4-E9F5-449D-AF44-DEC8CDB95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589" y="1419642"/>
            <a:ext cx="7723569" cy="48329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292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Invullen van de case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Bespreken punten 2.1 t/m 2.6 en 2.9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25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CAC1BC3-3A9A-42CF-AE48-2727C677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11" y="2333893"/>
            <a:ext cx="5834378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8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Plenaire terugkoppeling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Wat hebben we geleerd?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741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Plenaire terugkoppeling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Waar liep je tegen aan?</a:t>
            </a:r>
          </a:p>
          <a:p>
            <a:pPr lvl="0"/>
            <a:r>
              <a:rPr lang="nl-NL" dirty="0"/>
              <a:t>Wat heb je geleerd?</a:t>
            </a:r>
          </a:p>
          <a:p>
            <a:pPr lvl="0"/>
            <a:r>
              <a:rPr lang="nl-NL" dirty="0"/>
              <a:t>Waar is nog een uitwerking/aanvulling nodig?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124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Vervolg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Data dialogen cases </a:t>
            </a:r>
          </a:p>
          <a:p>
            <a:pPr lvl="0"/>
            <a:r>
              <a:rPr lang="nl-NL" dirty="0"/>
              <a:t>Data gezamenlijke evaluatie bijeenkomst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77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Afsluiting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E46DEAD5-4814-43AE-A726-898ED3DF3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3137" y="1833301"/>
            <a:ext cx="3585725" cy="3585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77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A2988F9-237B-49CB-8EB6-061815DC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404" y="1825625"/>
            <a:ext cx="9310396" cy="4351338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dirty="0"/>
              <a:t>Inleiding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Aanpak dialogen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Evaluatie werkmethode NAS-adaptatietool </a:t>
            </a:r>
            <a:br>
              <a:rPr lang="nl-NL" dirty="0"/>
            </a:br>
            <a:r>
              <a:rPr lang="nl-NL" b="1" dirty="0"/>
              <a:t>Pauze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Toelichting 5 cases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Invulling 5 cases (in deelgroepen)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Plenaire terugkoppeling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Vervolg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Afsluiting (met lunch)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50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Aanpak dialoog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AB17023A-12EB-49E3-9C0D-3DFF2B6AE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2677" y="1759238"/>
            <a:ext cx="5834123" cy="33369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92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5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0BEF05-5E43-4570-BE3E-4A9163D22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85" y="757184"/>
            <a:ext cx="9801351" cy="5177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FBF24D00-F985-40E0-8420-D20FD957D5AD}"/>
              </a:ext>
            </a:extLst>
          </p:cNvPr>
          <p:cNvSpPr txBox="1">
            <a:spLocks/>
          </p:cNvSpPr>
          <p:nvPr/>
        </p:nvSpPr>
        <p:spPr>
          <a:xfrm>
            <a:off x="1116564" y="3353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2.1. Mogelijke dialogen</a:t>
            </a:r>
          </a:p>
        </p:txBody>
      </p:sp>
    </p:spTree>
    <p:extLst>
      <p:ext uri="{BB962C8B-B14F-4D97-AF65-F5344CB8AC3E}">
        <p14:creationId xmlns:p14="http://schemas.microsoft.com/office/powerpoint/2010/main" val="296714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6</a:t>
            </a:fld>
            <a:endParaRPr lang="nl-NL"/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FBF24D00-F985-40E0-8420-D20FD957D5AD}"/>
              </a:ext>
            </a:extLst>
          </p:cNvPr>
          <p:cNvSpPr txBox="1">
            <a:spLocks/>
          </p:cNvSpPr>
          <p:nvPr/>
        </p:nvSpPr>
        <p:spPr>
          <a:xfrm>
            <a:off x="1116564" y="3353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2.1. Mogelijke dialogen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77366FE-BA16-42D4-9069-9FAD58B14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64" y="1577412"/>
            <a:ext cx="10397412" cy="27733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788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2.2. Mogelijke doelen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B261147D-3003-45D4-B56D-4C0E1BD02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253" y="1567820"/>
            <a:ext cx="5937779" cy="29612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2.3 Mogelijk programma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8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010A72-8FCE-4C07-9E66-0CE96AE45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592" y="1399489"/>
            <a:ext cx="9045287" cy="48203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055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400464-C5A3-49BC-98A7-9CE2BEB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0933"/>
            <a:ext cx="12192000" cy="264706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8A910C-C17C-4993-8AC2-355107D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2.4 Klimaatverandering en gevolgen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536F83-5A49-4B90-923B-9869B0EB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" y="5874696"/>
            <a:ext cx="1506253" cy="583060"/>
          </a:xfrm>
          <a:prstGeom prst="rect">
            <a:avLst/>
          </a:prstGeom>
        </p:spPr>
      </p:pic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C0A194B-10AB-47E9-A2F3-2AE4AC94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29-10-2019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A4D882D-64C3-42FB-BA05-CD07E42E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Cursus Klimaatdialoog Manifestregio Vallei &amp; Veluwe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E1B752-0413-4940-BBD7-1DA0338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482D-A053-42D6-9C3A-6A85F06EEFB5}" type="slidenum">
              <a:rPr lang="nl-NL" smtClean="0"/>
              <a:t>9</a:t>
            </a:fld>
            <a:endParaRPr lang="nl-NL"/>
          </a:p>
        </p:txBody>
      </p:sp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7AFFEB85-0C94-47A9-8CC0-3247D019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8" y="169068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Zie uitkomsten bijeenkomst 20-9-19 NAS Bollenschema </a:t>
            </a:r>
          </a:p>
          <a:p>
            <a:pPr lvl="0"/>
            <a:r>
              <a:rPr lang="nl-NL" dirty="0"/>
              <a:t>Totaal overzicht van effecten</a:t>
            </a:r>
          </a:p>
          <a:p>
            <a:pPr lvl="0"/>
            <a:r>
              <a:rPr lang="nl-NL" dirty="0"/>
              <a:t>zie ook site NAS</a:t>
            </a:r>
          </a:p>
          <a:p>
            <a:pPr marL="0" lvl="0" indent="0">
              <a:buNone/>
            </a:pPr>
            <a:r>
              <a:rPr lang="nl-NL" sz="1800" dirty="0">
                <a:hlinkClick r:id="rId4"/>
              </a:rPr>
              <a:t>https://ruimtelijkeadaptatie.nl/overheden/nas/adaptatietool/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69C7AE-9CF1-4ED1-950A-1890E9B99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61" y="2808515"/>
            <a:ext cx="5604540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28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F7923A03-0EB2-411F-B7B5-04FD8B4D31DA}" vid="{C11D67A4-404D-4A1E-A512-5CB23C16CBB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tsalland-sjabloon-v2 (1)</Template>
  <TotalTime>423</TotalTime>
  <Words>657</Words>
  <Application>Microsoft Macintosh PowerPoint</Application>
  <PresentationFormat>Breedbeeld</PresentationFormat>
  <Paragraphs>187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Klimaatdialoog Manifestregio Vallei &amp; Veluwe     </vt:lpstr>
      <vt:lpstr>1. Inleiding</vt:lpstr>
      <vt:lpstr>Programma</vt:lpstr>
      <vt:lpstr>2. Aanpak dialoog</vt:lpstr>
      <vt:lpstr>PowerPoint-presentatie</vt:lpstr>
      <vt:lpstr>PowerPoint-presentatie</vt:lpstr>
      <vt:lpstr>2.2. Mogelijke doelen</vt:lpstr>
      <vt:lpstr>2.3 Mogelijk programma</vt:lpstr>
      <vt:lpstr>2.4 Klimaatverandering en gevolgen</vt:lpstr>
      <vt:lpstr>2.5 Beschikbare informatie</vt:lpstr>
      <vt:lpstr>2.5 Beschikbare informatie</vt:lpstr>
      <vt:lpstr>2.6 De opgave</vt:lpstr>
      <vt:lpstr>2.6 De opgave (hitte)</vt:lpstr>
      <vt:lpstr>2.6 De opgave (droogte)</vt:lpstr>
      <vt:lpstr>2.6 De opgave (wateroverlast)</vt:lpstr>
      <vt:lpstr>2.7 Oplossingsrichtingen (hitte)</vt:lpstr>
      <vt:lpstr>2.7 Oplossingsrichtingen (droogte)</vt:lpstr>
      <vt:lpstr>2.7 Oplossingsrichtingen (wateroverlast)</vt:lpstr>
      <vt:lpstr>2.8 Selectie van maatregelen</vt:lpstr>
      <vt:lpstr>2.8 Selectie van maatregelen</vt:lpstr>
      <vt:lpstr>2.9 Deelnemers</vt:lpstr>
      <vt:lpstr>2.10 Vervolgproces</vt:lpstr>
      <vt:lpstr>Pauze</vt:lpstr>
      <vt:lpstr>4. Toelichting case</vt:lpstr>
      <vt:lpstr>5. Invullen van de case</vt:lpstr>
      <vt:lpstr>6. Plenaire terugkoppeling</vt:lpstr>
      <vt:lpstr>6. Plenaire terugkoppeling</vt:lpstr>
      <vt:lpstr>7. Vervolg</vt:lpstr>
      <vt:lpstr>8. 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salland coaching</dc:creator>
  <cp:lastModifiedBy>Martine Tekelenburg</cp:lastModifiedBy>
  <cp:revision>25</cp:revision>
  <cp:lastPrinted>2019-10-28T14:42:17Z</cp:lastPrinted>
  <dcterms:created xsi:type="dcterms:W3CDTF">2019-09-18T14:53:33Z</dcterms:created>
  <dcterms:modified xsi:type="dcterms:W3CDTF">2019-10-30T06:42:39Z</dcterms:modified>
</cp:coreProperties>
</file>