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56" r:id="rId5"/>
    <p:sldId id="257" r:id="rId6"/>
    <p:sldId id="258" r:id="rId7"/>
    <p:sldId id="264" r:id="rId8"/>
    <p:sldId id="265" r:id="rId9"/>
    <p:sldId id="266" r:id="rId10"/>
    <p:sldId id="267" r:id="rId11"/>
    <p:sldId id="260" r:id="rId12"/>
    <p:sldId id="261" r:id="rId13"/>
    <p:sldId id="262" r:id="rId14"/>
    <p:sldId id="408" r:id="rId15"/>
    <p:sldId id="278" r:id="rId16"/>
    <p:sldId id="279" r:id="rId17"/>
    <p:sldId id="274" r:id="rId18"/>
    <p:sldId id="275" r:id="rId19"/>
    <p:sldId id="378" r:id="rId20"/>
    <p:sldId id="277" r:id="rId21"/>
    <p:sldId id="393" r:id="rId22"/>
    <p:sldId id="284" r:id="rId23"/>
    <p:sldId id="285" r:id="rId24"/>
    <p:sldId id="398" r:id="rId25"/>
    <p:sldId id="361" r:id="rId26"/>
    <p:sldId id="362" r:id="rId27"/>
    <p:sldId id="363" r:id="rId28"/>
    <p:sldId id="364" r:id="rId29"/>
    <p:sldId id="365" r:id="rId30"/>
    <p:sldId id="367" r:id="rId31"/>
    <p:sldId id="409" r:id="rId32"/>
    <p:sldId id="390" r:id="rId33"/>
    <p:sldId id="394" r:id="rId34"/>
    <p:sldId id="410" r:id="rId3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4" autoAdjust="0"/>
    <p:restoredTop sz="94660"/>
  </p:normalViewPr>
  <p:slideViewPr>
    <p:cSldViewPr snapToGrid="0">
      <p:cViewPr varScale="1">
        <p:scale>
          <a:sx n="110" d="100"/>
          <a:sy n="110" d="100"/>
        </p:scale>
        <p:origin x="49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EF3F3D-8E60-422B-A091-2B99A1B066D9}" type="datetimeFigureOut">
              <a:rPr lang="nl-NL" smtClean="0"/>
              <a:t>23-06-2021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7E5AEE-39C3-4E40-A37E-06A4B5F5FD02}" type="slidenum">
              <a:rPr lang="nl-NL" smtClean="0"/>
              <a:t>‹nr.›</a:t>
            </a:fld>
            <a:endParaRPr lang="nl-NL"/>
          </a:p>
        </p:txBody>
      </p:sp>
    </p:spTree>
    <p:extLst>
      <p:ext uri="{BB962C8B-B14F-4D97-AF65-F5344CB8AC3E}">
        <p14:creationId xmlns:p14="http://schemas.microsoft.com/office/powerpoint/2010/main" val="2580716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Aantoonbaarheid en bewijslast? : </a:t>
            </a:r>
            <a:r>
              <a:rPr lang="nl-NL" dirty="0" err="1"/>
              <a:t>warmtewerend</a:t>
            </a:r>
            <a:r>
              <a:rPr lang="nl-NL" dirty="0"/>
              <a:t>, schaduw, opwarming</a:t>
            </a:r>
          </a:p>
          <a:p>
            <a:r>
              <a:rPr lang="nl-NL" dirty="0"/>
              <a:t>Range: hoe ermee omgaan?</a:t>
            </a:r>
          </a:p>
          <a:p>
            <a:r>
              <a:rPr lang="nl-NL" dirty="0"/>
              <a:t>Ontwerpprincipes: wind, </a:t>
            </a:r>
            <a:r>
              <a:rPr lang="nl-NL" dirty="0" err="1"/>
              <a:t>solar</a:t>
            </a:r>
            <a:r>
              <a:rPr lang="nl-NL" dirty="0"/>
              <a:t> </a:t>
            </a:r>
            <a:r>
              <a:rPr lang="nl-NL" dirty="0" err="1"/>
              <a:t>reflectance</a:t>
            </a:r>
            <a:r>
              <a:rPr lang="nl-NL" dirty="0"/>
              <a:t> index materialen, oppervlaktewater gemengde invloed (overdag: verkoelend, ‘s nachts: verwarmend)</a:t>
            </a:r>
          </a:p>
        </p:txBody>
      </p:sp>
      <p:sp>
        <p:nvSpPr>
          <p:cNvPr id="4" name="Slide Number Placeholder 3"/>
          <p:cNvSpPr>
            <a:spLocks noGrp="1"/>
          </p:cNvSpPr>
          <p:nvPr>
            <p:ph type="sldNum" sz="quarter" idx="5"/>
          </p:nvPr>
        </p:nvSpPr>
        <p:spPr/>
        <p:txBody>
          <a:bodyPr/>
          <a:lstStyle/>
          <a:p>
            <a:fld id="{DA65FF8F-162A-4202-98C5-0BAD3C40109F}" type="slidenum">
              <a:rPr lang="nl-NL" smtClean="0"/>
              <a:t>21</a:t>
            </a:fld>
            <a:endParaRPr lang="nl-NL"/>
          </a:p>
        </p:txBody>
      </p:sp>
    </p:spTree>
    <p:extLst>
      <p:ext uri="{BB962C8B-B14F-4D97-AF65-F5344CB8AC3E}">
        <p14:creationId xmlns:p14="http://schemas.microsoft.com/office/powerpoint/2010/main" val="4098780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Aantoonbaarheid en bewijslast? : </a:t>
            </a:r>
            <a:r>
              <a:rPr lang="nl-NL" dirty="0" err="1"/>
              <a:t>warmtewerend</a:t>
            </a:r>
            <a:r>
              <a:rPr lang="nl-NL" dirty="0"/>
              <a:t>, schaduw, opwarming</a:t>
            </a:r>
          </a:p>
          <a:p>
            <a:r>
              <a:rPr lang="nl-NL" dirty="0"/>
              <a:t>Range: hoe ermee omgaan?</a:t>
            </a:r>
          </a:p>
          <a:p>
            <a:r>
              <a:rPr lang="nl-NL" dirty="0"/>
              <a:t>Ontwerpprincipes: wind, </a:t>
            </a:r>
            <a:r>
              <a:rPr lang="nl-NL" dirty="0" err="1"/>
              <a:t>solar</a:t>
            </a:r>
            <a:r>
              <a:rPr lang="nl-NL" dirty="0"/>
              <a:t> </a:t>
            </a:r>
            <a:r>
              <a:rPr lang="nl-NL" dirty="0" err="1"/>
              <a:t>reflectance</a:t>
            </a:r>
            <a:r>
              <a:rPr lang="nl-NL" dirty="0"/>
              <a:t> index materialen, oppervlaktewater gemengde invloed (overdag: verkoelend, ‘s nachts: verwarmend)</a:t>
            </a:r>
          </a:p>
        </p:txBody>
      </p:sp>
      <p:sp>
        <p:nvSpPr>
          <p:cNvPr id="4" name="Slide Number Placeholder 3"/>
          <p:cNvSpPr>
            <a:spLocks noGrp="1"/>
          </p:cNvSpPr>
          <p:nvPr>
            <p:ph type="sldNum" sz="quarter" idx="5"/>
          </p:nvPr>
        </p:nvSpPr>
        <p:spPr/>
        <p:txBody>
          <a:bodyPr/>
          <a:lstStyle/>
          <a:p>
            <a:fld id="{DA65FF8F-162A-4202-98C5-0BAD3C40109F}" type="slidenum">
              <a:rPr lang="nl-NL" smtClean="0"/>
              <a:t>22</a:t>
            </a:fld>
            <a:endParaRPr lang="nl-NL"/>
          </a:p>
        </p:txBody>
      </p:sp>
    </p:spTree>
    <p:extLst>
      <p:ext uri="{BB962C8B-B14F-4D97-AF65-F5344CB8AC3E}">
        <p14:creationId xmlns:p14="http://schemas.microsoft.com/office/powerpoint/2010/main" val="2740093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Ruimte voor verbetering in toelichting</a:t>
            </a:r>
          </a:p>
          <a:p>
            <a:r>
              <a:rPr lang="nl-NL" dirty="0"/>
              <a:t>Verwachte grondwaterstanden: hoe formuleren wat is de toetssteen? Functie volgt peil?</a:t>
            </a:r>
          </a:p>
          <a:p>
            <a:r>
              <a:rPr lang="nl-NL" dirty="0"/>
              <a:t>Gebiedsspecifiek in een eis? Afstemmen op bodem en landschapstype</a:t>
            </a:r>
          </a:p>
          <a:p>
            <a:r>
              <a:rPr lang="nl-NL" dirty="0"/>
              <a:t>Funderingen</a:t>
            </a:r>
          </a:p>
          <a:p>
            <a:r>
              <a:rPr lang="nl-NL" dirty="0"/>
              <a:t>Eigen terrein</a:t>
            </a:r>
          </a:p>
          <a:p>
            <a:r>
              <a:rPr lang="nl-NL" dirty="0"/>
              <a:t>Beter bouwen, beter wonen?</a:t>
            </a:r>
          </a:p>
          <a:p>
            <a:r>
              <a:rPr lang="nl-NL" dirty="0"/>
              <a:t>Definitie infiltratie</a:t>
            </a:r>
          </a:p>
          <a:p>
            <a:r>
              <a:rPr lang="nl-NL" dirty="0"/>
              <a:t>Vitaal en kwetsbaar: in hoeverre relevant voor droogte</a:t>
            </a:r>
          </a:p>
          <a:p>
            <a:endParaRPr lang="nl-NL" dirty="0"/>
          </a:p>
        </p:txBody>
      </p:sp>
      <p:sp>
        <p:nvSpPr>
          <p:cNvPr id="4" name="Slide Number Placeholder 3"/>
          <p:cNvSpPr>
            <a:spLocks noGrp="1"/>
          </p:cNvSpPr>
          <p:nvPr>
            <p:ph type="sldNum" sz="quarter" idx="5"/>
          </p:nvPr>
        </p:nvSpPr>
        <p:spPr/>
        <p:txBody>
          <a:bodyPr/>
          <a:lstStyle/>
          <a:p>
            <a:fld id="{DA65FF8F-162A-4202-98C5-0BAD3C40109F}" type="slidenum">
              <a:rPr lang="nl-NL" smtClean="0"/>
              <a:t>23</a:t>
            </a:fld>
            <a:endParaRPr lang="nl-NL"/>
          </a:p>
        </p:txBody>
      </p:sp>
    </p:spTree>
    <p:extLst>
      <p:ext uri="{BB962C8B-B14F-4D97-AF65-F5344CB8AC3E}">
        <p14:creationId xmlns:p14="http://schemas.microsoft.com/office/powerpoint/2010/main" val="431537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90 mm</a:t>
            </a:r>
          </a:p>
          <a:p>
            <a:r>
              <a:rPr lang="nl-NL" dirty="0"/>
              <a:t>Ontharden of </a:t>
            </a:r>
            <a:r>
              <a:rPr lang="nl-NL" dirty="0" err="1"/>
              <a:t>vergroenen</a:t>
            </a:r>
            <a:r>
              <a:rPr lang="nl-NL" dirty="0"/>
              <a:t> op privaat terrein?</a:t>
            </a:r>
          </a:p>
          <a:p>
            <a:r>
              <a:rPr lang="nl-NL" dirty="0"/>
              <a:t>Uitdaging in </a:t>
            </a:r>
            <a:r>
              <a:rPr lang="nl-NL" dirty="0" err="1"/>
              <a:t>hoogstedelijk</a:t>
            </a:r>
            <a:r>
              <a:rPr lang="nl-NL" dirty="0"/>
              <a:t> gebied voor 50 mm: uitdiepen uitdaging</a:t>
            </a:r>
          </a:p>
          <a:p>
            <a:r>
              <a:rPr lang="nl-NL" dirty="0"/>
              <a:t>Range: 40 mm te laag (45 mm norm HDSR voor uitbreiding)</a:t>
            </a:r>
          </a:p>
          <a:p>
            <a:r>
              <a:rPr lang="nl-NL" dirty="0"/>
              <a:t>Onderscheid tussen reguliere buien en hevige buien</a:t>
            </a:r>
          </a:p>
          <a:p>
            <a:r>
              <a:rPr lang="nl-NL" dirty="0"/>
              <a:t>Beperkte afvoer</a:t>
            </a:r>
          </a:p>
        </p:txBody>
      </p:sp>
      <p:sp>
        <p:nvSpPr>
          <p:cNvPr id="4" name="Slide Number Placeholder 3"/>
          <p:cNvSpPr>
            <a:spLocks noGrp="1"/>
          </p:cNvSpPr>
          <p:nvPr>
            <p:ph type="sldNum" sz="quarter" idx="5"/>
          </p:nvPr>
        </p:nvSpPr>
        <p:spPr/>
        <p:txBody>
          <a:bodyPr/>
          <a:lstStyle/>
          <a:p>
            <a:fld id="{F3E25FFB-71A2-7A48-8ED9-6A49DB1FCCFD}" type="slidenum">
              <a:rPr lang="nl-NL" smtClean="0"/>
              <a:t>24</a:t>
            </a:fld>
            <a:endParaRPr lang="nl-NL"/>
          </a:p>
        </p:txBody>
      </p:sp>
    </p:spTree>
    <p:extLst>
      <p:ext uri="{BB962C8B-B14F-4D97-AF65-F5344CB8AC3E}">
        <p14:creationId xmlns:p14="http://schemas.microsoft.com/office/powerpoint/2010/main" val="573583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Algemeen principe: opgave koppelen aan biodiversiteit</a:t>
            </a:r>
          </a:p>
          <a:p>
            <a:r>
              <a:rPr lang="nl-NL" dirty="0"/>
              <a:t>Soortencategorieën opnemen en verwijzing naar methode DH</a:t>
            </a:r>
          </a:p>
          <a:p>
            <a:r>
              <a:rPr lang="nl-NL" dirty="0"/>
              <a:t>Groen meetbaar maken aan de hand van ?</a:t>
            </a:r>
          </a:p>
          <a:p>
            <a:r>
              <a:rPr lang="nl-NL" dirty="0"/>
              <a:t>Stedelijk water: ontwikkeling </a:t>
            </a:r>
            <a:r>
              <a:rPr lang="nl-NL" dirty="0" err="1"/>
              <a:t>ecoscans</a:t>
            </a:r>
            <a:r>
              <a:rPr lang="nl-NL" dirty="0"/>
              <a:t> voor stedelijk water </a:t>
            </a:r>
          </a:p>
        </p:txBody>
      </p:sp>
      <p:sp>
        <p:nvSpPr>
          <p:cNvPr id="4" name="Slide Number Placeholder 3"/>
          <p:cNvSpPr>
            <a:spLocks noGrp="1"/>
          </p:cNvSpPr>
          <p:nvPr>
            <p:ph type="sldNum" sz="quarter" idx="5"/>
          </p:nvPr>
        </p:nvSpPr>
        <p:spPr/>
        <p:txBody>
          <a:bodyPr/>
          <a:lstStyle/>
          <a:p>
            <a:fld id="{DA65FF8F-162A-4202-98C5-0BAD3C40109F}" type="slidenum">
              <a:rPr lang="nl-NL" smtClean="0"/>
              <a:t>25</a:t>
            </a:fld>
            <a:endParaRPr lang="nl-NL"/>
          </a:p>
        </p:txBody>
      </p:sp>
    </p:spTree>
    <p:extLst>
      <p:ext uri="{BB962C8B-B14F-4D97-AF65-F5344CB8AC3E}">
        <p14:creationId xmlns:p14="http://schemas.microsoft.com/office/powerpoint/2010/main" val="2299277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Striksessie bespreken</a:t>
            </a:r>
          </a:p>
          <a:p>
            <a:r>
              <a:rPr lang="nl-NL" dirty="0"/>
              <a:t>Afweging breder dan kosteneffectief</a:t>
            </a:r>
          </a:p>
        </p:txBody>
      </p:sp>
      <p:sp>
        <p:nvSpPr>
          <p:cNvPr id="4" name="Slide Number Placeholder 3"/>
          <p:cNvSpPr>
            <a:spLocks noGrp="1"/>
          </p:cNvSpPr>
          <p:nvPr>
            <p:ph type="sldNum" sz="quarter" idx="5"/>
          </p:nvPr>
        </p:nvSpPr>
        <p:spPr/>
        <p:txBody>
          <a:bodyPr/>
          <a:lstStyle/>
          <a:p>
            <a:fld id="{DA65FF8F-162A-4202-98C5-0BAD3C40109F}" type="slidenum">
              <a:rPr lang="nl-NL" smtClean="0"/>
              <a:t>26</a:t>
            </a:fld>
            <a:endParaRPr lang="nl-NL"/>
          </a:p>
        </p:txBody>
      </p:sp>
    </p:spTree>
    <p:extLst>
      <p:ext uri="{BB962C8B-B14F-4D97-AF65-F5344CB8AC3E}">
        <p14:creationId xmlns:p14="http://schemas.microsoft.com/office/powerpoint/2010/main" val="2086609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Delen met werkgroep</a:t>
            </a:r>
          </a:p>
          <a:p>
            <a:r>
              <a:rPr lang="nl-NL" dirty="0"/>
              <a:t>Delen met Johan Verleun</a:t>
            </a:r>
          </a:p>
        </p:txBody>
      </p:sp>
      <p:sp>
        <p:nvSpPr>
          <p:cNvPr id="4" name="Slide Number Placeholder 3"/>
          <p:cNvSpPr>
            <a:spLocks noGrp="1"/>
          </p:cNvSpPr>
          <p:nvPr>
            <p:ph type="sldNum" sz="quarter" idx="5"/>
          </p:nvPr>
        </p:nvSpPr>
        <p:spPr/>
        <p:txBody>
          <a:bodyPr/>
          <a:lstStyle/>
          <a:p>
            <a:fld id="{F3E25FFB-71A2-7A48-8ED9-6A49DB1FCCFD}" type="slidenum">
              <a:rPr lang="nl-NL" smtClean="0"/>
              <a:t>27</a:t>
            </a:fld>
            <a:endParaRPr lang="nl-NL"/>
          </a:p>
        </p:txBody>
      </p:sp>
    </p:spTree>
    <p:extLst>
      <p:ext uri="{BB962C8B-B14F-4D97-AF65-F5344CB8AC3E}">
        <p14:creationId xmlns:p14="http://schemas.microsoft.com/office/powerpoint/2010/main" val="1044568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4A8D1-45F3-4982-AD2F-DF8C599E668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7C1780A-B8A8-4B63-9FFD-C800083434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6C0BA60-A943-456E-AA24-17E997066422}"/>
              </a:ext>
            </a:extLst>
          </p:cNvPr>
          <p:cNvSpPr>
            <a:spLocks noGrp="1"/>
          </p:cNvSpPr>
          <p:nvPr>
            <p:ph type="dt" sz="half" idx="10"/>
          </p:nvPr>
        </p:nvSpPr>
        <p:spPr/>
        <p:txBody>
          <a:bodyPr/>
          <a:lstStyle/>
          <a:p>
            <a:fld id="{82A7B286-8143-444E-981E-1A2007BC277C}" type="datetimeFigureOut">
              <a:rPr lang="nl-NL" smtClean="0"/>
              <a:t>23-06-2021</a:t>
            </a:fld>
            <a:endParaRPr lang="nl-NL"/>
          </a:p>
        </p:txBody>
      </p:sp>
      <p:sp>
        <p:nvSpPr>
          <p:cNvPr id="5" name="Tijdelijke aanduiding voor voettekst 4">
            <a:extLst>
              <a:ext uri="{FF2B5EF4-FFF2-40B4-BE49-F238E27FC236}">
                <a16:creationId xmlns:a16="http://schemas.microsoft.com/office/drawing/2014/main" id="{2A7CC2DB-F626-4EEE-A569-3BD4677AE2E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61AA22C-0B0B-4A50-8FA8-A289193830F8}"/>
              </a:ext>
            </a:extLst>
          </p:cNvPr>
          <p:cNvSpPr>
            <a:spLocks noGrp="1"/>
          </p:cNvSpPr>
          <p:nvPr>
            <p:ph type="sldNum" sz="quarter" idx="12"/>
          </p:nvPr>
        </p:nvSpPr>
        <p:spPr/>
        <p:txBody>
          <a:bodyPr/>
          <a:lstStyle/>
          <a:p>
            <a:fld id="{5C775BFD-F294-49A7-A97C-EB69B1689693}" type="slidenum">
              <a:rPr lang="nl-NL" smtClean="0"/>
              <a:t>‹nr.›</a:t>
            </a:fld>
            <a:endParaRPr lang="nl-NL"/>
          </a:p>
        </p:txBody>
      </p:sp>
    </p:spTree>
    <p:extLst>
      <p:ext uri="{BB962C8B-B14F-4D97-AF65-F5344CB8AC3E}">
        <p14:creationId xmlns:p14="http://schemas.microsoft.com/office/powerpoint/2010/main" val="431731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5DB800-93F1-402F-BE48-C65BCDB9EF4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7F897D3-6CBC-4B13-ABEA-E71707D6375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88380AF-385E-4FDA-8631-329DF3A97A5C}"/>
              </a:ext>
            </a:extLst>
          </p:cNvPr>
          <p:cNvSpPr>
            <a:spLocks noGrp="1"/>
          </p:cNvSpPr>
          <p:nvPr>
            <p:ph type="dt" sz="half" idx="10"/>
          </p:nvPr>
        </p:nvSpPr>
        <p:spPr/>
        <p:txBody>
          <a:bodyPr/>
          <a:lstStyle/>
          <a:p>
            <a:fld id="{82A7B286-8143-444E-981E-1A2007BC277C}" type="datetimeFigureOut">
              <a:rPr lang="nl-NL" smtClean="0"/>
              <a:t>23-06-2021</a:t>
            </a:fld>
            <a:endParaRPr lang="nl-NL"/>
          </a:p>
        </p:txBody>
      </p:sp>
      <p:sp>
        <p:nvSpPr>
          <p:cNvPr id="5" name="Tijdelijke aanduiding voor voettekst 4">
            <a:extLst>
              <a:ext uri="{FF2B5EF4-FFF2-40B4-BE49-F238E27FC236}">
                <a16:creationId xmlns:a16="http://schemas.microsoft.com/office/drawing/2014/main" id="{650AD370-7B8E-47F9-9EC5-55B1ED3DD04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E207991-3A05-4AB1-A1F2-833F6E0DF7ED}"/>
              </a:ext>
            </a:extLst>
          </p:cNvPr>
          <p:cNvSpPr>
            <a:spLocks noGrp="1"/>
          </p:cNvSpPr>
          <p:nvPr>
            <p:ph type="sldNum" sz="quarter" idx="12"/>
          </p:nvPr>
        </p:nvSpPr>
        <p:spPr/>
        <p:txBody>
          <a:bodyPr/>
          <a:lstStyle/>
          <a:p>
            <a:fld id="{5C775BFD-F294-49A7-A97C-EB69B1689693}" type="slidenum">
              <a:rPr lang="nl-NL" smtClean="0"/>
              <a:t>‹nr.›</a:t>
            </a:fld>
            <a:endParaRPr lang="nl-NL"/>
          </a:p>
        </p:txBody>
      </p:sp>
    </p:spTree>
    <p:extLst>
      <p:ext uri="{BB962C8B-B14F-4D97-AF65-F5344CB8AC3E}">
        <p14:creationId xmlns:p14="http://schemas.microsoft.com/office/powerpoint/2010/main" val="3720500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7F26537-6236-4E1F-B022-ECF01B0A85C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D37CD5F-3A2A-4F57-BD3A-70130D0B295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B13E6B7-980F-4DEA-9993-4912224CD9B2}"/>
              </a:ext>
            </a:extLst>
          </p:cNvPr>
          <p:cNvSpPr>
            <a:spLocks noGrp="1"/>
          </p:cNvSpPr>
          <p:nvPr>
            <p:ph type="dt" sz="half" idx="10"/>
          </p:nvPr>
        </p:nvSpPr>
        <p:spPr/>
        <p:txBody>
          <a:bodyPr/>
          <a:lstStyle/>
          <a:p>
            <a:fld id="{82A7B286-8143-444E-981E-1A2007BC277C}" type="datetimeFigureOut">
              <a:rPr lang="nl-NL" smtClean="0"/>
              <a:t>23-06-2021</a:t>
            </a:fld>
            <a:endParaRPr lang="nl-NL"/>
          </a:p>
        </p:txBody>
      </p:sp>
      <p:sp>
        <p:nvSpPr>
          <p:cNvPr id="5" name="Tijdelijke aanduiding voor voettekst 4">
            <a:extLst>
              <a:ext uri="{FF2B5EF4-FFF2-40B4-BE49-F238E27FC236}">
                <a16:creationId xmlns:a16="http://schemas.microsoft.com/office/drawing/2014/main" id="{0A1BE350-BBCF-4E2F-9E66-C5737B52E90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3559FDC-1F74-45D2-B5FC-BFDE660CBEAF}"/>
              </a:ext>
            </a:extLst>
          </p:cNvPr>
          <p:cNvSpPr>
            <a:spLocks noGrp="1"/>
          </p:cNvSpPr>
          <p:nvPr>
            <p:ph type="sldNum" sz="quarter" idx="12"/>
          </p:nvPr>
        </p:nvSpPr>
        <p:spPr/>
        <p:txBody>
          <a:bodyPr/>
          <a:lstStyle/>
          <a:p>
            <a:fld id="{5C775BFD-F294-49A7-A97C-EB69B1689693}" type="slidenum">
              <a:rPr lang="nl-NL" smtClean="0"/>
              <a:t>‹nr.›</a:t>
            </a:fld>
            <a:endParaRPr lang="nl-NL"/>
          </a:p>
        </p:txBody>
      </p:sp>
    </p:spTree>
    <p:extLst>
      <p:ext uri="{BB962C8B-B14F-4D97-AF65-F5344CB8AC3E}">
        <p14:creationId xmlns:p14="http://schemas.microsoft.com/office/powerpoint/2010/main" val="1161961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79B66C-12C0-4B68-8BF3-08E1E7FCCCA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124C41-83E5-4937-9A92-785F33AF327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F522B1C-CBDA-4C9C-8086-4B2D104A8834}"/>
              </a:ext>
            </a:extLst>
          </p:cNvPr>
          <p:cNvSpPr>
            <a:spLocks noGrp="1"/>
          </p:cNvSpPr>
          <p:nvPr>
            <p:ph type="dt" sz="half" idx="10"/>
          </p:nvPr>
        </p:nvSpPr>
        <p:spPr/>
        <p:txBody>
          <a:bodyPr/>
          <a:lstStyle/>
          <a:p>
            <a:fld id="{82A7B286-8143-444E-981E-1A2007BC277C}" type="datetimeFigureOut">
              <a:rPr lang="nl-NL" smtClean="0"/>
              <a:t>23-06-2021</a:t>
            </a:fld>
            <a:endParaRPr lang="nl-NL"/>
          </a:p>
        </p:txBody>
      </p:sp>
      <p:sp>
        <p:nvSpPr>
          <p:cNvPr id="5" name="Tijdelijke aanduiding voor voettekst 4">
            <a:extLst>
              <a:ext uri="{FF2B5EF4-FFF2-40B4-BE49-F238E27FC236}">
                <a16:creationId xmlns:a16="http://schemas.microsoft.com/office/drawing/2014/main" id="{0A39EF3D-9C82-4B52-BDD1-B52651534E3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8FD003D-2001-4B78-95D1-4A333B5AE2AD}"/>
              </a:ext>
            </a:extLst>
          </p:cNvPr>
          <p:cNvSpPr>
            <a:spLocks noGrp="1"/>
          </p:cNvSpPr>
          <p:nvPr>
            <p:ph type="sldNum" sz="quarter" idx="12"/>
          </p:nvPr>
        </p:nvSpPr>
        <p:spPr/>
        <p:txBody>
          <a:bodyPr/>
          <a:lstStyle/>
          <a:p>
            <a:fld id="{5C775BFD-F294-49A7-A97C-EB69B1689693}" type="slidenum">
              <a:rPr lang="nl-NL" smtClean="0"/>
              <a:t>‹nr.›</a:t>
            </a:fld>
            <a:endParaRPr lang="nl-NL"/>
          </a:p>
        </p:txBody>
      </p:sp>
    </p:spTree>
    <p:extLst>
      <p:ext uri="{BB962C8B-B14F-4D97-AF65-F5344CB8AC3E}">
        <p14:creationId xmlns:p14="http://schemas.microsoft.com/office/powerpoint/2010/main" val="1078881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8CF250-759E-497A-AAD9-E5863289922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E52570D-22C4-4E22-A1B7-6CB59349B8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2D14642-44B8-4EF9-887D-B7B137C374F2}"/>
              </a:ext>
            </a:extLst>
          </p:cNvPr>
          <p:cNvSpPr>
            <a:spLocks noGrp="1"/>
          </p:cNvSpPr>
          <p:nvPr>
            <p:ph type="dt" sz="half" idx="10"/>
          </p:nvPr>
        </p:nvSpPr>
        <p:spPr/>
        <p:txBody>
          <a:bodyPr/>
          <a:lstStyle/>
          <a:p>
            <a:fld id="{82A7B286-8143-444E-981E-1A2007BC277C}" type="datetimeFigureOut">
              <a:rPr lang="nl-NL" smtClean="0"/>
              <a:t>23-06-2021</a:t>
            </a:fld>
            <a:endParaRPr lang="nl-NL"/>
          </a:p>
        </p:txBody>
      </p:sp>
      <p:sp>
        <p:nvSpPr>
          <p:cNvPr id="5" name="Tijdelijke aanduiding voor voettekst 4">
            <a:extLst>
              <a:ext uri="{FF2B5EF4-FFF2-40B4-BE49-F238E27FC236}">
                <a16:creationId xmlns:a16="http://schemas.microsoft.com/office/drawing/2014/main" id="{329CB3F5-AB1F-4AB3-80B6-4AD8FCC30A1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84904A7-0A08-4EF0-B2ED-BEA3F7F45DEA}"/>
              </a:ext>
            </a:extLst>
          </p:cNvPr>
          <p:cNvSpPr>
            <a:spLocks noGrp="1"/>
          </p:cNvSpPr>
          <p:nvPr>
            <p:ph type="sldNum" sz="quarter" idx="12"/>
          </p:nvPr>
        </p:nvSpPr>
        <p:spPr/>
        <p:txBody>
          <a:bodyPr/>
          <a:lstStyle/>
          <a:p>
            <a:fld id="{5C775BFD-F294-49A7-A97C-EB69B1689693}" type="slidenum">
              <a:rPr lang="nl-NL" smtClean="0"/>
              <a:t>‹nr.›</a:t>
            </a:fld>
            <a:endParaRPr lang="nl-NL"/>
          </a:p>
        </p:txBody>
      </p:sp>
    </p:spTree>
    <p:extLst>
      <p:ext uri="{BB962C8B-B14F-4D97-AF65-F5344CB8AC3E}">
        <p14:creationId xmlns:p14="http://schemas.microsoft.com/office/powerpoint/2010/main" val="552470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67FD9B-E39C-4423-9A34-ABCB327D1CE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4A49E70-1C6F-47B3-9527-E3A98FF356D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C2F1F66-822A-4548-B13F-E34FF58C151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EBD5028-C3C0-4C0F-B16A-6757DE1DAF56}"/>
              </a:ext>
            </a:extLst>
          </p:cNvPr>
          <p:cNvSpPr>
            <a:spLocks noGrp="1"/>
          </p:cNvSpPr>
          <p:nvPr>
            <p:ph type="dt" sz="half" idx="10"/>
          </p:nvPr>
        </p:nvSpPr>
        <p:spPr/>
        <p:txBody>
          <a:bodyPr/>
          <a:lstStyle/>
          <a:p>
            <a:fld id="{82A7B286-8143-444E-981E-1A2007BC277C}" type="datetimeFigureOut">
              <a:rPr lang="nl-NL" smtClean="0"/>
              <a:t>23-06-2021</a:t>
            </a:fld>
            <a:endParaRPr lang="nl-NL"/>
          </a:p>
        </p:txBody>
      </p:sp>
      <p:sp>
        <p:nvSpPr>
          <p:cNvPr id="6" name="Tijdelijke aanduiding voor voettekst 5">
            <a:extLst>
              <a:ext uri="{FF2B5EF4-FFF2-40B4-BE49-F238E27FC236}">
                <a16:creationId xmlns:a16="http://schemas.microsoft.com/office/drawing/2014/main" id="{9111283E-636D-46AF-A113-D32EED2B3EE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F5AF2D4-3936-49A2-BE71-ADBE1F5310AD}"/>
              </a:ext>
            </a:extLst>
          </p:cNvPr>
          <p:cNvSpPr>
            <a:spLocks noGrp="1"/>
          </p:cNvSpPr>
          <p:nvPr>
            <p:ph type="sldNum" sz="quarter" idx="12"/>
          </p:nvPr>
        </p:nvSpPr>
        <p:spPr/>
        <p:txBody>
          <a:bodyPr/>
          <a:lstStyle/>
          <a:p>
            <a:fld id="{5C775BFD-F294-49A7-A97C-EB69B1689693}" type="slidenum">
              <a:rPr lang="nl-NL" smtClean="0"/>
              <a:t>‹nr.›</a:t>
            </a:fld>
            <a:endParaRPr lang="nl-NL"/>
          </a:p>
        </p:txBody>
      </p:sp>
    </p:spTree>
    <p:extLst>
      <p:ext uri="{BB962C8B-B14F-4D97-AF65-F5344CB8AC3E}">
        <p14:creationId xmlns:p14="http://schemas.microsoft.com/office/powerpoint/2010/main" val="2243732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0E548A-0D41-41AC-BFF6-4CEF39F6956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157F48E-DA1D-496B-9251-E52778B3A9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F920F93-6F35-4539-9F59-D047ED4EDC6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045DF57-9663-4C44-8BDF-17DE73CAFF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30382B9-FAD8-445C-A309-65BB2C7FE7C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B8C7868-6873-4E8D-B4A1-59174A9939EC}"/>
              </a:ext>
            </a:extLst>
          </p:cNvPr>
          <p:cNvSpPr>
            <a:spLocks noGrp="1"/>
          </p:cNvSpPr>
          <p:nvPr>
            <p:ph type="dt" sz="half" idx="10"/>
          </p:nvPr>
        </p:nvSpPr>
        <p:spPr/>
        <p:txBody>
          <a:bodyPr/>
          <a:lstStyle/>
          <a:p>
            <a:fld id="{82A7B286-8143-444E-981E-1A2007BC277C}" type="datetimeFigureOut">
              <a:rPr lang="nl-NL" smtClean="0"/>
              <a:t>23-06-2021</a:t>
            </a:fld>
            <a:endParaRPr lang="nl-NL"/>
          </a:p>
        </p:txBody>
      </p:sp>
      <p:sp>
        <p:nvSpPr>
          <p:cNvPr id="8" name="Tijdelijke aanduiding voor voettekst 7">
            <a:extLst>
              <a:ext uri="{FF2B5EF4-FFF2-40B4-BE49-F238E27FC236}">
                <a16:creationId xmlns:a16="http://schemas.microsoft.com/office/drawing/2014/main" id="{5F741358-AD07-4E15-A8D1-8BD1895F5D8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3E03FC2-4C82-4780-8CBB-E91AC5ED3FD3}"/>
              </a:ext>
            </a:extLst>
          </p:cNvPr>
          <p:cNvSpPr>
            <a:spLocks noGrp="1"/>
          </p:cNvSpPr>
          <p:nvPr>
            <p:ph type="sldNum" sz="quarter" idx="12"/>
          </p:nvPr>
        </p:nvSpPr>
        <p:spPr/>
        <p:txBody>
          <a:bodyPr/>
          <a:lstStyle/>
          <a:p>
            <a:fld id="{5C775BFD-F294-49A7-A97C-EB69B1689693}" type="slidenum">
              <a:rPr lang="nl-NL" smtClean="0"/>
              <a:t>‹nr.›</a:t>
            </a:fld>
            <a:endParaRPr lang="nl-NL"/>
          </a:p>
        </p:txBody>
      </p:sp>
    </p:spTree>
    <p:extLst>
      <p:ext uri="{BB962C8B-B14F-4D97-AF65-F5344CB8AC3E}">
        <p14:creationId xmlns:p14="http://schemas.microsoft.com/office/powerpoint/2010/main" val="2136779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F6E782-79CA-467D-B2B2-ACB1DC8E82E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A7B2B4C-D713-4F1F-9DF8-6C023B189645}"/>
              </a:ext>
            </a:extLst>
          </p:cNvPr>
          <p:cNvSpPr>
            <a:spLocks noGrp="1"/>
          </p:cNvSpPr>
          <p:nvPr>
            <p:ph type="dt" sz="half" idx="10"/>
          </p:nvPr>
        </p:nvSpPr>
        <p:spPr/>
        <p:txBody>
          <a:bodyPr/>
          <a:lstStyle/>
          <a:p>
            <a:fld id="{82A7B286-8143-444E-981E-1A2007BC277C}" type="datetimeFigureOut">
              <a:rPr lang="nl-NL" smtClean="0"/>
              <a:t>23-06-2021</a:t>
            </a:fld>
            <a:endParaRPr lang="nl-NL"/>
          </a:p>
        </p:txBody>
      </p:sp>
      <p:sp>
        <p:nvSpPr>
          <p:cNvPr id="4" name="Tijdelijke aanduiding voor voettekst 3">
            <a:extLst>
              <a:ext uri="{FF2B5EF4-FFF2-40B4-BE49-F238E27FC236}">
                <a16:creationId xmlns:a16="http://schemas.microsoft.com/office/drawing/2014/main" id="{0604C440-1BAD-40B0-8676-47D01639667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3745BBF-E4CF-4B61-AB11-4FE7FEC37D1F}"/>
              </a:ext>
            </a:extLst>
          </p:cNvPr>
          <p:cNvSpPr>
            <a:spLocks noGrp="1"/>
          </p:cNvSpPr>
          <p:nvPr>
            <p:ph type="sldNum" sz="quarter" idx="12"/>
          </p:nvPr>
        </p:nvSpPr>
        <p:spPr/>
        <p:txBody>
          <a:bodyPr/>
          <a:lstStyle/>
          <a:p>
            <a:fld id="{5C775BFD-F294-49A7-A97C-EB69B1689693}" type="slidenum">
              <a:rPr lang="nl-NL" smtClean="0"/>
              <a:t>‹nr.›</a:t>
            </a:fld>
            <a:endParaRPr lang="nl-NL"/>
          </a:p>
        </p:txBody>
      </p:sp>
    </p:spTree>
    <p:extLst>
      <p:ext uri="{BB962C8B-B14F-4D97-AF65-F5344CB8AC3E}">
        <p14:creationId xmlns:p14="http://schemas.microsoft.com/office/powerpoint/2010/main" val="2332715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3E4491F-C8A0-4590-9F85-6EEAB7D7247D}"/>
              </a:ext>
            </a:extLst>
          </p:cNvPr>
          <p:cNvSpPr>
            <a:spLocks noGrp="1"/>
          </p:cNvSpPr>
          <p:nvPr>
            <p:ph type="dt" sz="half" idx="10"/>
          </p:nvPr>
        </p:nvSpPr>
        <p:spPr/>
        <p:txBody>
          <a:bodyPr/>
          <a:lstStyle/>
          <a:p>
            <a:fld id="{82A7B286-8143-444E-981E-1A2007BC277C}" type="datetimeFigureOut">
              <a:rPr lang="nl-NL" smtClean="0"/>
              <a:t>23-06-2021</a:t>
            </a:fld>
            <a:endParaRPr lang="nl-NL"/>
          </a:p>
        </p:txBody>
      </p:sp>
      <p:sp>
        <p:nvSpPr>
          <p:cNvPr id="3" name="Tijdelijke aanduiding voor voettekst 2">
            <a:extLst>
              <a:ext uri="{FF2B5EF4-FFF2-40B4-BE49-F238E27FC236}">
                <a16:creationId xmlns:a16="http://schemas.microsoft.com/office/drawing/2014/main" id="{63B15614-E160-4681-878A-7EB721A71BA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AD78B5B-37BB-44B7-B496-60B5DEDB051D}"/>
              </a:ext>
            </a:extLst>
          </p:cNvPr>
          <p:cNvSpPr>
            <a:spLocks noGrp="1"/>
          </p:cNvSpPr>
          <p:nvPr>
            <p:ph type="sldNum" sz="quarter" idx="12"/>
          </p:nvPr>
        </p:nvSpPr>
        <p:spPr/>
        <p:txBody>
          <a:bodyPr/>
          <a:lstStyle/>
          <a:p>
            <a:fld id="{5C775BFD-F294-49A7-A97C-EB69B1689693}" type="slidenum">
              <a:rPr lang="nl-NL" smtClean="0"/>
              <a:t>‹nr.›</a:t>
            </a:fld>
            <a:endParaRPr lang="nl-NL"/>
          </a:p>
        </p:txBody>
      </p:sp>
    </p:spTree>
    <p:extLst>
      <p:ext uri="{BB962C8B-B14F-4D97-AF65-F5344CB8AC3E}">
        <p14:creationId xmlns:p14="http://schemas.microsoft.com/office/powerpoint/2010/main" val="68944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CE299E-CF15-44A2-ACE2-34FA7398EA6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CED431D-7E21-4743-BB1B-3A0D2DEACA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9EFEE55-597D-4884-9E51-1D8E73275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17F821B-5D5A-46E1-8821-77082E2D9BE6}"/>
              </a:ext>
            </a:extLst>
          </p:cNvPr>
          <p:cNvSpPr>
            <a:spLocks noGrp="1"/>
          </p:cNvSpPr>
          <p:nvPr>
            <p:ph type="dt" sz="half" idx="10"/>
          </p:nvPr>
        </p:nvSpPr>
        <p:spPr/>
        <p:txBody>
          <a:bodyPr/>
          <a:lstStyle/>
          <a:p>
            <a:fld id="{82A7B286-8143-444E-981E-1A2007BC277C}" type="datetimeFigureOut">
              <a:rPr lang="nl-NL" smtClean="0"/>
              <a:t>23-06-2021</a:t>
            </a:fld>
            <a:endParaRPr lang="nl-NL"/>
          </a:p>
        </p:txBody>
      </p:sp>
      <p:sp>
        <p:nvSpPr>
          <p:cNvPr id="6" name="Tijdelijke aanduiding voor voettekst 5">
            <a:extLst>
              <a:ext uri="{FF2B5EF4-FFF2-40B4-BE49-F238E27FC236}">
                <a16:creationId xmlns:a16="http://schemas.microsoft.com/office/drawing/2014/main" id="{6FF726A1-8E60-4629-BDC4-0DEE3F2ACA5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188256E-61DD-4F18-A3CB-5046A09EFFD4}"/>
              </a:ext>
            </a:extLst>
          </p:cNvPr>
          <p:cNvSpPr>
            <a:spLocks noGrp="1"/>
          </p:cNvSpPr>
          <p:nvPr>
            <p:ph type="sldNum" sz="quarter" idx="12"/>
          </p:nvPr>
        </p:nvSpPr>
        <p:spPr/>
        <p:txBody>
          <a:bodyPr/>
          <a:lstStyle/>
          <a:p>
            <a:fld id="{5C775BFD-F294-49A7-A97C-EB69B1689693}" type="slidenum">
              <a:rPr lang="nl-NL" smtClean="0"/>
              <a:t>‹nr.›</a:t>
            </a:fld>
            <a:endParaRPr lang="nl-NL"/>
          </a:p>
        </p:txBody>
      </p:sp>
    </p:spTree>
    <p:extLst>
      <p:ext uri="{BB962C8B-B14F-4D97-AF65-F5344CB8AC3E}">
        <p14:creationId xmlns:p14="http://schemas.microsoft.com/office/powerpoint/2010/main" val="8364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065AD9-8921-4EB5-84A3-68CC277606B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9334D48-444E-480A-BA03-F604545328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5C6FE52-1A6E-4662-9580-2FC2069082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B3C48A3-51FB-4F39-832E-F2E76E19BB58}"/>
              </a:ext>
            </a:extLst>
          </p:cNvPr>
          <p:cNvSpPr>
            <a:spLocks noGrp="1"/>
          </p:cNvSpPr>
          <p:nvPr>
            <p:ph type="dt" sz="half" idx="10"/>
          </p:nvPr>
        </p:nvSpPr>
        <p:spPr/>
        <p:txBody>
          <a:bodyPr/>
          <a:lstStyle/>
          <a:p>
            <a:fld id="{82A7B286-8143-444E-981E-1A2007BC277C}" type="datetimeFigureOut">
              <a:rPr lang="nl-NL" smtClean="0"/>
              <a:t>23-06-2021</a:t>
            </a:fld>
            <a:endParaRPr lang="nl-NL"/>
          </a:p>
        </p:txBody>
      </p:sp>
      <p:sp>
        <p:nvSpPr>
          <p:cNvPr id="6" name="Tijdelijke aanduiding voor voettekst 5">
            <a:extLst>
              <a:ext uri="{FF2B5EF4-FFF2-40B4-BE49-F238E27FC236}">
                <a16:creationId xmlns:a16="http://schemas.microsoft.com/office/drawing/2014/main" id="{3BB0D412-27DF-4054-A879-2E477308392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F624B27-4315-4987-996E-257412C0B995}"/>
              </a:ext>
            </a:extLst>
          </p:cNvPr>
          <p:cNvSpPr>
            <a:spLocks noGrp="1"/>
          </p:cNvSpPr>
          <p:nvPr>
            <p:ph type="sldNum" sz="quarter" idx="12"/>
          </p:nvPr>
        </p:nvSpPr>
        <p:spPr/>
        <p:txBody>
          <a:bodyPr/>
          <a:lstStyle/>
          <a:p>
            <a:fld id="{5C775BFD-F294-49A7-A97C-EB69B1689693}" type="slidenum">
              <a:rPr lang="nl-NL" smtClean="0"/>
              <a:t>‹nr.›</a:t>
            </a:fld>
            <a:endParaRPr lang="nl-NL"/>
          </a:p>
        </p:txBody>
      </p:sp>
    </p:spTree>
    <p:extLst>
      <p:ext uri="{BB962C8B-B14F-4D97-AF65-F5344CB8AC3E}">
        <p14:creationId xmlns:p14="http://schemas.microsoft.com/office/powerpoint/2010/main" val="268311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909F9A3-B261-4D6C-9E1B-5A6258060F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1DA6808-0A6C-4B39-8450-820F6C13D4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5BBB5FF-5FA2-4FFD-BE0F-B9B6AD5324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7B286-8143-444E-981E-1A2007BC277C}" type="datetimeFigureOut">
              <a:rPr lang="nl-NL" smtClean="0"/>
              <a:t>23-06-2021</a:t>
            </a:fld>
            <a:endParaRPr lang="nl-NL"/>
          </a:p>
        </p:txBody>
      </p:sp>
      <p:sp>
        <p:nvSpPr>
          <p:cNvPr id="5" name="Tijdelijke aanduiding voor voettekst 4">
            <a:extLst>
              <a:ext uri="{FF2B5EF4-FFF2-40B4-BE49-F238E27FC236}">
                <a16:creationId xmlns:a16="http://schemas.microsoft.com/office/drawing/2014/main" id="{91C031BB-5669-4794-BFE7-02AF27BD56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4D04070-4814-4530-A90B-549526C3AE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75BFD-F294-49A7-A97C-EB69B1689693}" type="slidenum">
              <a:rPr lang="nl-NL" smtClean="0"/>
              <a:t>‹nr.›</a:t>
            </a:fld>
            <a:endParaRPr lang="nl-NL"/>
          </a:p>
        </p:txBody>
      </p:sp>
    </p:spTree>
    <p:extLst>
      <p:ext uri="{BB962C8B-B14F-4D97-AF65-F5344CB8AC3E}">
        <p14:creationId xmlns:p14="http://schemas.microsoft.com/office/powerpoint/2010/main" val="1766395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882627B-DB24-4DF7-9350-6966BCEC2FE6}"/>
              </a:ext>
            </a:extLst>
          </p:cNvPr>
          <p:cNvPicPr>
            <a:picLocks noChangeAspect="1"/>
          </p:cNvPicPr>
          <p:nvPr/>
        </p:nvPicPr>
        <p:blipFill>
          <a:blip r:embed="rId2"/>
          <a:stretch>
            <a:fillRect/>
          </a:stretch>
        </p:blipFill>
        <p:spPr>
          <a:xfrm>
            <a:off x="2559585" y="986009"/>
            <a:ext cx="7072829" cy="4885981"/>
          </a:xfrm>
          <a:prstGeom prst="rect">
            <a:avLst/>
          </a:prstGeom>
        </p:spPr>
      </p:pic>
    </p:spTree>
    <p:extLst>
      <p:ext uri="{BB962C8B-B14F-4D97-AF65-F5344CB8AC3E}">
        <p14:creationId xmlns:p14="http://schemas.microsoft.com/office/powerpoint/2010/main" val="1632085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40D800C8-51AE-427B-B454-29C439C508D5}"/>
              </a:ext>
            </a:extLst>
          </p:cNvPr>
          <p:cNvSpPr txBox="1"/>
          <p:nvPr/>
        </p:nvSpPr>
        <p:spPr>
          <a:xfrm>
            <a:off x="1661020" y="2136338"/>
            <a:ext cx="6475555" cy="2308324"/>
          </a:xfrm>
          <a:prstGeom prst="rect">
            <a:avLst/>
          </a:prstGeom>
          <a:noFill/>
        </p:spPr>
        <p:txBody>
          <a:bodyPr wrap="none" rtlCol="0">
            <a:spAutoFit/>
          </a:bodyPr>
          <a:lstStyle/>
          <a:p>
            <a:r>
              <a:rPr lang="nl-NL" dirty="0"/>
              <a:t>Duiding: </a:t>
            </a:r>
          </a:p>
          <a:p>
            <a:endParaRPr lang="nl-NL" dirty="0"/>
          </a:p>
          <a:p>
            <a:pPr marL="285750" indent="-285750">
              <a:buFontTx/>
              <a:buChar char="-"/>
            </a:pPr>
            <a:r>
              <a:rPr lang="nl-NL" dirty="0"/>
              <a:t>Veel aandacht voor prestatie-eisen</a:t>
            </a:r>
          </a:p>
          <a:p>
            <a:pPr marL="285750" indent="-285750">
              <a:buFontTx/>
              <a:buChar char="-"/>
            </a:pPr>
            <a:r>
              <a:rPr lang="nl-NL" dirty="0"/>
              <a:t>Maar er zijn veel meer afspraken gemaakt</a:t>
            </a:r>
          </a:p>
          <a:p>
            <a:pPr marL="285750" indent="-285750">
              <a:buFontTx/>
              <a:buChar char="-"/>
            </a:pPr>
            <a:r>
              <a:rPr lang="nl-NL" dirty="0"/>
              <a:t>Sturing op doelen is leidend</a:t>
            </a:r>
          </a:p>
          <a:p>
            <a:pPr marL="285750" indent="-285750">
              <a:buFontTx/>
              <a:buChar char="-"/>
            </a:pPr>
            <a:r>
              <a:rPr lang="nl-NL" dirty="0"/>
              <a:t>Prestatie-eisen zijn een middel</a:t>
            </a:r>
          </a:p>
          <a:p>
            <a:pPr marL="285750" indent="-285750">
              <a:buFontTx/>
              <a:buChar char="-"/>
            </a:pPr>
            <a:r>
              <a:rPr lang="nl-NL" dirty="0"/>
              <a:t>Lokale beleidsvrijheid blijf en volgt uit stresstest en risicodialoog</a:t>
            </a:r>
          </a:p>
          <a:p>
            <a:pPr marL="285750" indent="-285750">
              <a:buFontTx/>
              <a:buChar char="-"/>
            </a:pPr>
            <a:r>
              <a:rPr lang="nl-NL" dirty="0"/>
              <a:t>Toch is dit het gezamenlijke uitgangspunt en startpunt</a:t>
            </a:r>
          </a:p>
        </p:txBody>
      </p:sp>
    </p:spTree>
    <p:extLst>
      <p:ext uri="{BB962C8B-B14F-4D97-AF65-F5344CB8AC3E}">
        <p14:creationId xmlns:p14="http://schemas.microsoft.com/office/powerpoint/2010/main" val="3882291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99A4BDBA-D7BF-432C-9C58-A0765B781047}"/>
              </a:ext>
            </a:extLst>
          </p:cNvPr>
          <p:cNvSpPr txBox="1"/>
          <p:nvPr/>
        </p:nvSpPr>
        <p:spPr>
          <a:xfrm>
            <a:off x="5609777" y="3244334"/>
            <a:ext cx="972446" cy="369332"/>
          </a:xfrm>
          <a:prstGeom prst="rect">
            <a:avLst/>
          </a:prstGeom>
          <a:noFill/>
        </p:spPr>
        <p:txBody>
          <a:bodyPr wrap="none" rtlCol="0">
            <a:spAutoFit/>
          </a:bodyPr>
          <a:lstStyle/>
          <a:p>
            <a:r>
              <a:rPr lang="nl-NL" dirty="0" err="1"/>
              <a:t>Let’s</a:t>
            </a:r>
            <a:r>
              <a:rPr lang="nl-NL" dirty="0"/>
              <a:t> go!</a:t>
            </a:r>
          </a:p>
        </p:txBody>
      </p:sp>
    </p:spTree>
    <p:extLst>
      <p:ext uri="{BB962C8B-B14F-4D97-AF65-F5344CB8AC3E}">
        <p14:creationId xmlns:p14="http://schemas.microsoft.com/office/powerpoint/2010/main" val="3960525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B5612F1-20C4-4408-B0CE-A8B0F4A35669}"/>
              </a:ext>
            </a:extLst>
          </p:cNvPr>
          <p:cNvSpPr txBox="1"/>
          <p:nvPr/>
        </p:nvSpPr>
        <p:spPr>
          <a:xfrm>
            <a:off x="813400" y="2819125"/>
            <a:ext cx="10565200" cy="954107"/>
          </a:xfrm>
          <a:prstGeom prst="rect">
            <a:avLst/>
          </a:prstGeom>
          <a:noFill/>
        </p:spPr>
        <p:txBody>
          <a:bodyPr wrap="none" rtlCol="0">
            <a:spAutoFit/>
          </a:bodyPr>
          <a:lstStyle/>
          <a:p>
            <a:pPr algn="ctr"/>
            <a:r>
              <a:rPr lang="nl-NL" sz="2800" i="1" dirty="0"/>
              <a:t>“Een toekomstbestendige en dus </a:t>
            </a:r>
            <a:r>
              <a:rPr lang="nl-NL" sz="2800" i="1" dirty="0" err="1"/>
              <a:t>klimaatrobuuste</a:t>
            </a:r>
            <a:r>
              <a:rPr lang="nl-NL" sz="2800" i="1" dirty="0"/>
              <a:t> gebouwde omgeving </a:t>
            </a:r>
          </a:p>
          <a:p>
            <a:pPr algn="ctr"/>
            <a:r>
              <a:rPr lang="nl-NL" sz="2800" i="1" dirty="0"/>
              <a:t>wordt volkomen normaal in de provincie Utrecht” </a:t>
            </a:r>
          </a:p>
        </p:txBody>
      </p:sp>
    </p:spTree>
    <p:extLst>
      <p:ext uri="{BB962C8B-B14F-4D97-AF65-F5344CB8AC3E}">
        <p14:creationId xmlns:p14="http://schemas.microsoft.com/office/powerpoint/2010/main" val="930600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57B5C919-3144-433F-A773-331E83B2EFAE}"/>
              </a:ext>
            </a:extLst>
          </p:cNvPr>
          <p:cNvSpPr txBox="1"/>
          <p:nvPr/>
        </p:nvSpPr>
        <p:spPr>
          <a:xfrm>
            <a:off x="2548234" y="1220687"/>
            <a:ext cx="7095532" cy="4770537"/>
          </a:xfrm>
          <a:prstGeom prst="rect">
            <a:avLst/>
          </a:prstGeom>
          <a:noFill/>
        </p:spPr>
        <p:txBody>
          <a:bodyPr wrap="none" rtlCol="0">
            <a:spAutoFit/>
          </a:bodyPr>
          <a:lstStyle/>
          <a:p>
            <a:pPr algn="ctr"/>
            <a:endParaRPr lang="nl-NL" sz="2800" dirty="0"/>
          </a:p>
          <a:p>
            <a:pPr algn="ctr"/>
            <a:r>
              <a:rPr lang="nl-NL" sz="2000" dirty="0"/>
              <a:t>Daarom maken we afspraken die: </a:t>
            </a:r>
          </a:p>
          <a:p>
            <a:pPr algn="ctr"/>
            <a:endParaRPr lang="nl-NL" sz="2000" dirty="0"/>
          </a:p>
          <a:p>
            <a:pPr marL="457200" indent="-457200" algn="ctr">
              <a:buFontTx/>
              <a:buChar char="-"/>
            </a:pPr>
            <a:r>
              <a:rPr lang="nl-NL" sz="2000" i="1" dirty="0"/>
              <a:t>Recht doen aan de klimaatopgave</a:t>
            </a:r>
          </a:p>
          <a:p>
            <a:pPr marL="457200" indent="-457200" algn="ctr">
              <a:buFontTx/>
              <a:buChar char="-"/>
            </a:pPr>
            <a:r>
              <a:rPr lang="nl-NL" sz="2000" i="1" dirty="0"/>
              <a:t>Rekening houden met de verstedelijkingsopgave</a:t>
            </a:r>
            <a:br>
              <a:rPr lang="nl-NL" sz="2000" i="1" dirty="0"/>
            </a:br>
            <a:r>
              <a:rPr lang="nl-NL" sz="2000" i="1" dirty="0"/>
              <a:t>- Rekening houden met de boven- en ondergrondse ruimte</a:t>
            </a:r>
          </a:p>
          <a:p>
            <a:pPr marL="457200" indent="-457200" algn="ctr">
              <a:buFontTx/>
              <a:buChar char="-"/>
            </a:pPr>
            <a:r>
              <a:rPr lang="nl-NL" sz="2000" i="1" dirty="0"/>
              <a:t>Waarvoor we reële bekostigingsmogelijkheden zien</a:t>
            </a:r>
          </a:p>
          <a:p>
            <a:pPr marL="457200" indent="-457200" algn="ctr">
              <a:buFontTx/>
              <a:buChar char="-"/>
            </a:pPr>
            <a:r>
              <a:rPr lang="nl-NL" sz="2000" i="1" dirty="0"/>
              <a:t>Door onze organisaties formeel bekrachtigd kunnen worden</a:t>
            </a:r>
          </a:p>
          <a:p>
            <a:pPr marL="457200" indent="-457200" algn="ctr">
              <a:buFontTx/>
              <a:buChar char="-"/>
            </a:pPr>
            <a:r>
              <a:rPr lang="nl-NL" sz="2000" i="1" dirty="0"/>
              <a:t>Kunnen rekenen op draagvlak ook buiten deze groep</a:t>
            </a:r>
          </a:p>
          <a:p>
            <a:pPr marL="457200" indent="-457200" algn="ctr">
              <a:buFontTx/>
              <a:buChar char="-"/>
            </a:pPr>
            <a:r>
              <a:rPr lang="nl-NL" sz="2000" i="1" dirty="0"/>
              <a:t>Handelingsperspectief bieden</a:t>
            </a:r>
          </a:p>
          <a:p>
            <a:pPr marL="457200" indent="-457200" algn="ctr">
              <a:buFontTx/>
              <a:buChar char="-"/>
            </a:pPr>
            <a:r>
              <a:rPr lang="nl-NL" sz="2000" i="1" dirty="0"/>
              <a:t>Aanpasbaar zijn</a:t>
            </a:r>
          </a:p>
          <a:p>
            <a:pPr marL="457200" indent="-457200" algn="ctr">
              <a:buFontTx/>
              <a:buChar char="-"/>
            </a:pPr>
            <a:r>
              <a:rPr lang="nl-NL" sz="2000" i="1" dirty="0"/>
              <a:t>En rekening houden met de gebiedspartners en eindgebruikers</a:t>
            </a:r>
          </a:p>
          <a:p>
            <a:pPr marL="457200" indent="-457200" algn="ctr">
              <a:buFontTx/>
              <a:buChar char="-"/>
            </a:pPr>
            <a:endParaRPr lang="nl-NL" sz="2800" dirty="0"/>
          </a:p>
          <a:p>
            <a:pPr marL="457200" indent="-457200" algn="ctr">
              <a:buFontTx/>
              <a:buChar char="-"/>
            </a:pPr>
            <a:endParaRPr lang="nl-NL" sz="2800" dirty="0"/>
          </a:p>
        </p:txBody>
      </p:sp>
    </p:spTree>
    <p:extLst>
      <p:ext uri="{BB962C8B-B14F-4D97-AF65-F5344CB8AC3E}">
        <p14:creationId xmlns:p14="http://schemas.microsoft.com/office/powerpoint/2010/main" val="3819280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80CB42E-3A92-4B0B-AB42-17D5418362D2}"/>
              </a:ext>
            </a:extLst>
          </p:cNvPr>
          <p:cNvSpPr txBox="1"/>
          <p:nvPr/>
        </p:nvSpPr>
        <p:spPr>
          <a:xfrm>
            <a:off x="4966909" y="3103927"/>
            <a:ext cx="2258182" cy="400110"/>
          </a:xfrm>
          <a:prstGeom prst="rect">
            <a:avLst/>
          </a:prstGeom>
          <a:noFill/>
        </p:spPr>
        <p:txBody>
          <a:bodyPr wrap="none" rtlCol="0">
            <a:spAutoFit/>
          </a:bodyPr>
          <a:lstStyle/>
          <a:p>
            <a:r>
              <a:rPr lang="nl-NL" sz="2000" dirty="0"/>
              <a:t>……de afspraken…..!</a:t>
            </a:r>
          </a:p>
        </p:txBody>
      </p:sp>
    </p:spTree>
    <p:extLst>
      <p:ext uri="{BB962C8B-B14F-4D97-AF65-F5344CB8AC3E}">
        <p14:creationId xmlns:p14="http://schemas.microsoft.com/office/powerpoint/2010/main" val="2453876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5FEE909-03E2-4A8F-8568-03455EC1BF80}"/>
              </a:ext>
            </a:extLst>
          </p:cNvPr>
          <p:cNvSpPr txBox="1"/>
          <p:nvPr/>
        </p:nvSpPr>
        <p:spPr>
          <a:xfrm>
            <a:off x="3795741" y="284533"/>
            <a:ext cx="6097554" cy="375552"/>
          </a:xfrm>
          <a:prstGeom prst="rect">
            <a:avLst/>
          </a:prstGeom>
          <a:noFill/>
        </p:spPr>
        <p:txBody>
          <a:bodyPr wrap="square">
            <a:spAutoFit/>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We spreken in algemene zin het volgende af (1/3): </a:t>
            </a:r>
          </a:p>
        </p:txBody>
      </p:sp>
      <p:sp>
        <p:nvSpPr>
          <p:cNvPr id="5" name="Tekstvak 4">
            <a:extLst>
              <a:ext uri="{FF2B5EF4-FFF2-40B4-BE49-F238E27FC236}">
                <a16:creationId xmlns:a16="http://schemas.microsoft.com/office/drawing/2014/main" id="{3B57C9AF-78BF-49EC-A2EF-824073F9C928}"/>
              </a:ext>
            </a:extLst>
          </p:cNvPr>
          <p:cNvSpPr txBox="1"/>
          <p:nvPr/>
        </p:nvSpPr>
        <p:spPr>
          <a:xfrm>
            <a:off x="641480" y="1077522"/>
            <a:ext cx="11105761" cy="6006452"/>
          </a:xfrm>
          <a:prstGeom prst="rect">
            <a:avLst/>
          </a:prstGeom>
          <a:noFill/>
        </p:spPr>
        <p:txBody>
          <a:bodyPr wrap="square">
            <a:spAutoFit/>
          </a:bodyPr>
          <a:lstStyle/>
          <a:p>
            <a:pPr marL="285750" lvl="0" indent="-285750">
              <a:lnSpc>
                <a:spcPct val="107000"/>
              </a:lnSpc>
              <a:buFont typeface="Arial" panose="020B0604020202020204" pitchFamily="34" charset="0"/>
              <a:buChar char="•"/>
            </a:pPr>
            <a:r>
              <a:rPr lang="nl-NL" sz="1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 navolging van de Deltabeslissing Ruimtelijke Adaptatie wordt een toekomstbestendige en dus </a:t>
            </a:r>
            <a:r>
              <a:rPr lang="nl-NL" sz="1800" dirty="0" err="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klimaatrobuuste</a:t>
            </a:r>
            <a:r>
              <a:rPr lang="nl-NL" sz="1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gebouwde omgeving volkomen normaal in de provincie Utrecht; dit geldt zowel voor nieuwbouw als voor de bestaande gebouwde omgeving</a:t>
            </a:r>
          </a:p>
          <a:p>
            <a:pPr lvl="0">
              <a:lnSpc>
                <a:spcPct val="107000"/>
              </a:lnSpc>
            </a:pPr>
            <a:endParaRPr lang="nl-NL" sz="1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nl-NL" sz="1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We erkennen deze opgave en bevestigen dat alle partijen die een rol hebben in de bouw in de regio Utrecht, zowel publiek als privaat, hierin een gezamenlijke verantwoordelijkheid hebben</a:t>
            </a:r>
          </a:p>
          <a:p>
            <a:pPr lvl="0">
              <a:lnSpc>
                <a:spcPct val="107000"/>
              </a:lnSpc>
            </a:pPr>
            <a:endParaRPr lang="nl-NL"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nl-NL" sz="1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Om de gewenste eindsituatie (‘volkomen normaal’) te bereiken hanteren we dezelfde doelen en bijbehorende prestatie-eisen, opereren zoveel mogelijk op dezelfde manier en werken samen waar nodig om kennis te ontwikkelen of te ontsluiten. </a:t>
            </a:r>
          </a:p>
          <a:p>
            <a:pPr lvl="0">
              <a:lnSpc>
                <a:spcPct val="107000"/>
              </a:lnSpc>
            </a:pPr>
            <a:endParaRPr lang="nl-NL" sz="1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nl-NL" sz="1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We werken samen met verstedelijkingsprofessionals om de woningbouwopgave en de klimaatadaptatie-opgave tegelijkertijd ter hand te kunnen nemen in bouwactiviteiten en gebiedsontwikkelingen</a:t>
            </a:r>
          </a:p>
          <a:p>
            <a:pPr marL="285750" lvl="0" indent="-285750">
              <a:lnSpc>
                <a:spcPct val="107000"/>
              </a:lnSpc>
              <a:buFont typeface="Arial" panose="020B0604020202020204" pitchFamily="34" charset="0"/>
              <a:buChar char="•"/>
            </a:pPr>
            <a:endParaRPr lang="nl-NL"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pPr>
            <a:r>
              <a:rPr lang="nl-NL" sz="1800" dirty="0">
                <a:solidFill>
                  <a:schemeClr val="accent6">
                    <a:lumMod val="75000"/>
                  </a:schemeClr>
                </a:solidFill>
                <a:effectLst/>
                <a:ea typeface="Calibri" panose="020F0502020204030204" pitchFamily="34" charset="0"/>
              </a:rPr>
              <a:t>Startpunt daarbij zijn de stresstesten en risicodialoog om voor de verschillende gebieden de opgaves scherp in beeld te krijgen en met verstedelijkingsprofessionals te prioriteren welke knelpunten als eerste worden aangepakt in de stedelijke (</a:t>
            </a:r>
            <a:r>
              <a:rPr lang="nl-NL" sz="1800" dirty="0" err="1">
                <a:solidFill>
                  <a:schemeClr val="accent6">
                    <a:lumMod val="75000"/>
                  </a:schemeClr>
                </a:solidFill>
                <a:effectLst/>
                <a:ea typeface="Calibri" panose="020F0502020204030204" pitchFamily="34" charset="0"/>
              </a:rPr>
              <a:t>vernieuwings</a:t>
            </a:r>
            <a:r>
              <a:rPr lang="nl-NL" sz="1800" dirty="0">
                <a:solidFill>
                  <a:schemeClr val="accent6">
                    <a:lumMod val="75000"/>
                  </a:schemeClr>
                </a:solidFill>
                <a:effectLst/>
                <a:ea typeface="Calibri" panose="020F0502020204030204" pitchFamily="34" charset="0"/>
              </a:rPr>
              <a:t>)planning</a:t>
            </a:r>
            <a:endParaRPr lang="nl-NL" sz="1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endParaRPr lang="nl-N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nl-NL" dirty="0">
              <a:solidFill>
                <a:schemeClr val="accent6">
                  <a:lumMod val="75000"/>
                </a:schemeClr>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pPr>
            <a:endParaRPr lang="nl-NL" sz="1800" dirty="0">
              <a:solidFill>
                <a:schemeClr val="accent6">
                  <a:lumMod val="75000"/>
                </a:schemeClr>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hthoek: afgeronde hoeken 5">
            <a:extLst>
              <a:ext uri="{FF2B5EF4-FFF2-40B4-BE49-F238E27FC236}">
                <a16:creationId xmlns:a16="http://schemas.microsoft.com/office/drawing/2014/main" id="{C24474D0-EC29-442D-A027-747140328751}"/>
              </a:ext>
            </a:extLst>
          </p:cNvPr>
          <p:cNvSpPr/>
          <p:nvPr/>
        </p:nvSpPr>
        <p:spPr>
          <a:xfrm>
            <a:off x="163583" y="145138"/>
            <a:ext cx="3380763" cy="654342"/>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Algemene afspraken: </a:t>
            </a:r>
          </a:p>
        </p:txBody>
      </p:sp>
    </p:spTree>
    <p:extLst>
      <p:ext uri="{BB962C8B-B14F-4D97-AF65-F5344CB8AC3E}">
        <p14:creationId xmlns:p14="http://schemas.microsoft.com/office/powerpoint/2010/main" val="620123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5FEE909-03E2-4A8F-8568-03455EC1BF80}"/>
              </a:ext>
            </a:extLst>
          </p:cNvPr>
          <p:cNvSpPr txBox="1"/>
          <p:nvPr/>
        </p:nvSpPr>
        <p:spPr>
          <a:xfrm>
            <a:off x="3795741" y="284533"/>
            <a:ext cx="6097554" cy="375552"/>
          </a:xfrm>
          <a:prstGeom prst="rect">
            <a:avLst/>
          </a:prstGeom>
          <a:noFill/>
        </p:spPr>
        <p:txBody>
          <a:bodyPr wrap="square">
            <a:spAutoFit/>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We spreken in algemene zin het volgende af (2/3): </a:t>
            </a:r>
          </a:p>
        </p:txBody>
      </p:sp>
      <p:sp>
        <p:nvSpPr>
          <p:cNvPr id="5" name="Tekstvak 4">
            <a:extLst>
              <a:ext uri="{FF2B5EF4-FFF2-40B4-BE49-F238E27FC236}">
                <a16:creationId xmlns:a16="http://schemas.microsoft.com/office/drawing/2014/main" id="{3B57C9AF-78BF-49EC-A2EF-824073F9C928}"/>
              </a:ext>
            </a:extLst>
          </p:cNvPr>
          <p:cNvSpPr txBox="1"/>
          <p:nvPr/>
        </p:nvSpPr>
        <p:spPr>
          <a:xfrm>
            <a:off x="616313" y="640662"/>
            <a:ext cx="11105761" cy="6874061"/>
          </a:xfrm>
          <a:prstGeom prst="rect">
            <a:avLst/>
          </a:prstGeom>
          <a:noFill/>
        </p:spPr>
        <p:txBody>
          <a:bodyPr wrap="square">
            <a:spAutoFit/>
          </a:bodyPr>
          <a:lstStyle/>
          <a:p>
            <a:pPr marL="285750" lvl="0" indent="-285750">
              <a:lnSpc>
                <a:spcPct val="107000"/>
              </a:lnSpc>
              <a:buFont typeface="Arial" panose="020B0604020202020204" pitchFamily="34" charset="0"/>
              <a:buChar char="•"/>
            </a:pPr>
            <a:endParaRPr lang="nl-NL"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nl-NL" sz="16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nl-NL"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We streven de volgende doelen na voor klimaatrobuustheid van de gebouwde omgeving: </a:t>
            </a:r>
          </a:p>
          <a:p>
            <a:pPr marL="742950" lvl="1" indent="-285750">
              <a:lnSpc>
                <a:spcPct val="107000"/>
              </a:lnSpc>
              <a:buFont typeface="+mj-lt"/>
              <a:buAutoNum type="alphaLcPeriod"/>
            </a:pPr>
            <a:r>
              <a:rPr lang="nl-NL"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Tijdens </a:t>
            </a:r>
            <a:r>
              <a:rPr lang="nl-NL" i="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hitte</a:t>
            </a:r>
            <a:r>
              <a:rPr lang="nl-NL"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biedt de gebouwde omgeving een gezonde en aantrekkelijke leefomgeving</a:t>
            </a:r>
          </a:p>
          <a:p>
            <a:pPr marL="742950" lvl="1" indent="-285750">
              <a:lnSpc>
                <a:spcPct val="107000"/>
              </a:lnSpc>
              <a:buFont typeface="+mj-lt"/>
              <a:buAutoNum type="alphaLcPeriod"/>
            </a:pPr>
            <a:r>
              <a:rPr lang="nl-NL" i="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Langdurige</a:t>
            </a:r>
            <a:r>
              <a:rPr lang="nl-NL"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nl-NL" i="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droogte </a:t>
            </a:r>
            <a:r>
              <a:rPr lang="nl-NL"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leidt niet tot</a:t>
            </a:r>
            <a:r>
              <a:rPr lang="nl-NL"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structurele schade aan bebouwing, funderingen, wegen, groen, water en vitale en kwetsbare functies</a:t>
            </a:r>
          </a:p>
          <a:p>
            <a:pPr marL="742950" lvl="1" indent="-285750">
              <a:lnSpc>
                <a:spcPct val="107000"/>
              </a:lnSpc>
              <a:buFont typeface="+mj-lt"/>
              <a:buAutoNum type="alphaLcPeriod"/>
            </a:pPr>
            <a:r>
              <a:rPr lang="nl-NL" i="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Hevige neerslag</a:t>
            </a:r>
            <a:r>
              <a:rPr lang="nl-NL"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leidt niet tot schade aan gebouwen, infrastructuur en voorzieningen; vitale functies en voorzieningen blijven beschikbaar</a:t>
            </a:r>
          </a:p>
          <a:p>
            <a:pPr marL="742950" lvl="1" indent="-285750">
              <a:lnSpc>
                <a:spcPct val="107000"/>
              </a:lnSpc>
              <a:buFont typeface="+mj-lt"/>
              <a:buAutoNum type="alphaLcPeriod"/>
            </a:pPr>
            <a:r>
              <a:rPr lang="nl-NL" i="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Groenblauwe structuren en de biodiversiteit</a:t>
            </a:r>
            <a:r>
              <a:rPr lang="nl-NL"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worden versterkt via het leidend principe in het toepassen van </a:t>
            </a:r>
            <a:r>
              <a:rPr lang="nl-NL" dirty="0" err="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klimaatadaptieve</a:t>
            </a:r>
            <a:r>
              <a:rPr lang="nl-NL"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maatregelen dat natuurlijke oplossingen altijd de voorkeur hebben boven ‘grijze’ oplossingen (‘groen, tenzij….’)</a:t>
            </a:r>
          </a:p>
          <a:p>
            <a:pPr marL="742950" lvl="1" indent="-285750">
              <a:lnSpc>
                <a:spcPct val="107000"/>
              </a:lnSpc>
              <a:buFont typeface="+mj-lt"/>
              <a:buAutoNum type="alphaLcPeriod"/>
            </a:pPr>
            <a:r>
              <a:rPr lang="nl-NL"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Eventuele </a:t>
            </a:r>
            <a:r>
              <a:rPr lang="nl-NL" i="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bodemdaling</a:t>
            </a:r>
            <a:r>
              <a:rPr lang="nl-NL"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blijft beheersbaar en betaalbaar</a:t>
            </a:r>
          </a:p>
          <a:p>
            <a:pPr marL="742950" lvl="1" indent="-285750">
              <a:lnSpc>
                <a:spcPct val="107000"/>
              </a:lnSpc>
              <a:buFont typeface="+mj-lt"/>
              <a:buAutoNum type="alphaLcPeriod"/>
            </a:pPr>
            <a:r>
              <a:rPr lang="nl-NL" dirty="0">
                <a:solidFill>
                  <a:srgbClr val="548235"/>
                </a:solidFill>
              </a:rPr>
              <a:t>De gebouwde omgeving is voorbereid op </a:t>
            </a:r>
            <a:r>
              <a:rPr lang="nl-NL" i="1" dirty="0">
                <a:solidFill>
                  <a:srgbClr val="548235"/>
                </a:solidFill>
              </a:rPr>
              <a:t>gevolgbeperking van overstromingen</a:t>
            </a:r>
            <a:endParaRPr lang="nl-NL" i="1" dirty="0">
              <a:solidFill>
                <a:schemeClr val="accent6">
                  <a:lumMod val="75000"/>
                </a:schemeClr>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endParaRPr lang="nl-NL"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nl-NL"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Bij deze doelen sturen we op de in de bijlage gespecificeerde prestatie-eisen (bijlage) als ondergrens voor een </a:t>
            </a:r>
            <a:r>
              <a:rPr lang="nl-NL" dirty="0" err="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klimaatrobuuste</a:t>
            </a:r>
            <a:r>
              <a:rPr lang="nl-NL"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gebouwde omgeving;</a:t>
            </a:r>
          </a:p>
          <a:p>
            <a:pPr marL="285750" indent="-285750">
              <a:lnSpc>
                <a:spcPct val="107000"/>
              </a:lnSpc>
              <a:spcAft>
                <a:spcPts val="800"/>
              </a:spcAft>
              <a:buFont typeface="Arial" panose="020B0604020202020204" pitchFamily="34" charset="0"/>
              <a:buChar char="•"/>
            </a:pPr>
            <a:r>
              <a:rPr lang="nl-NL" sz="1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We zorgen voor aansluiting bij eindgebruikers (bewoners, bedrijven, eigenaren, ondernemers) zodat klimaatadaptatie-maatregelen ook leiden tot een verbetering van de kwaliteit van de leefomgeving</a:t>
            </a:r>
          </a:p>
          <a:p>
            <a:pPr lvl="0">
              <a:lnSpc>
                <a:spcPct val="107000"/>
              </a:lnSpc>
              <a:spcAft>
                <a:spcPts val="800"/>
              </a:spcAft>
            </a:pPr>
            <a:endParaRPr lang="nl-NL" dirty="0">
              <a:solidFill>
                <a:schemeClr val="accent6">
                  <a:lumMod val="75000"/>
                </a:schemeClr>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pPr>
            <a:endParaRPr lang="nl-NL" sz="1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nl-NL" dirty="0">
              <a:solidFill>
                <a:schemeClr val="accent6">
                  <a:lumMod val="75000"/>
                </a:schemeClr>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pPr>
            <a:endParaRPr lang="nl-NL" sz="1800" dirty="0">
              <a:solidFill>
                <a:schemeClr val="accent6">
                  <a:lumMod val="75000"/>
                </a:schemeClr>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hthoek: afgeronde hoeken 5">
            <a:extLst>
              <a:ext uri="{FF2B5EF4-FFF2-40B4-BE49-F238E27FC236}">
                <a16:creationId xmlns:a16="http://schemas.microsoft.com/office/drawing/2014/main" id="{C24474D0-EC29-442D-A027-747140328751}"/>
              </a:ext>
            </a:extLst>
          </p:cNvPr>
          <p:cNvSpPr/>
          <p:nvPr/>
        </p:nvSpPr>
        <p:spPr>
          <a:xfrm>
            <a:off x="163583" y="145138"/>
            <a:ext cx="3380763" cy="654342"/>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Algemene afspraken: </a:t>
            </a:r>
          </a:p>
        </p:txBody>
      </p:sp>
    </p:spTree>
    <p:extLst>
      <p:ext uri="{BB962C8B-B14F-4D97-AF65-F5344CB8AC3E}">
        <p14:creationId xmlns:p14="http://schemas.microsoft.com/office/powerpoint/2010/main" val="2106707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32F8845-263C-46F4-B30C-F7E34A41714F}"/>
              </a:ext>
            </a:extLst>
          </p:cNvPr>
          <p:cNvSpPr txBox="1"/>
          <p:nvPr/>
        </p:nvSpPr>
        <p:spPr>
          <a:xfrm>
            <a:off x="698241" y="884505"/>
            <a:ext cx="10795518" cy="5973495"/>
          </a:xfrm>
          <a:prstGeom prst="rect">
            <a:avLst/>
          </a:prstGeom>
          <a:noFill/>
        </p:spPr>
        <p:txBody>
          <a:bodyPr wrap="square">
            <a:spAutoFit/>
          </a:bodyPr>
          <a:lstStyle/>
          <a:p>
            <a:pPr marL="285750" indent="-285750">
              <a:buFont typeface="Arial" panose="020B0604020202020204" pitchFamily="34" charset="0"/>
              <a:buChar char="•"/>
            </a:pPr>
            <a:r>
              <a:rPr lang="nl-NL" sz="1800" dirty="0">
                <a:solidFill>
                  <a:schemeClr val="accent6">
                    <a:lumMod val="75000"/>
                  </a:schemeClr>
                </a:solidFill>
                <a:effectLst/>
                <a:ea typeface="Calibri" panose="020F0502020204030204" pitchFamily="34" charset="0"/>
              </a:rPr>
              <a:t>We ontwikkelen samen met andere klimaatadaptatie-programma’s een werkproces om doelmatige maatregelen te kiezen op basis van ruimtegebruik en maatschappelijke investerings- en onderhoudskosten van </a:t>
            </a:r>
            <a:r>
              <a:rPr lang="nl-NL" sz="1800" dirty="0" err="1">
                <a:solidFill>
                  <a:schemeClr val="accent6">
                    <a:lumMod val="75000"/>
                  </a:schemeClr>
                </a:solidFill>
                <a:effectLst/>
                <a:ea typeface="Calibri" panose="020F0502020204030204" pitchFamily="34" charset="0"/>
              </a:rPr>
              <a:t>klimaatadaptieve</a:t>
            </a:r>
            <a:r>
              <a:rPr lang="nl-NL" sz="1800" dirty="0">
                <a:solidFill>
                  <a:schemeClr val="accent6">
                    <a:lumMod val="75000"/>
                  </a:schemeClr>
                </a:solidFill>
                <a:effectLst/>
                <a:ea typeface="Calibri" panose="020F0502020204030204" pitchFamily="34" charset="0"/>
              </a:rPr>
              <a:t> maatregelen </a:t>
            </a:r>
          </a:p>
          <a:p>
            <a:pPr marL="285750" indent="-285750">
              <a:buFont typeface="Arial" panose="020B0604020202020204" pitchFamily="34" charset="0"/>
              <a:buChar char="•"/>
            </a:pPr>
            <a:endParaRPr lang="nl-NL" dirty="0">
              <a:solidFill>
                <a:schemeClr val="accent6">
                  <a:lumMod val="75000"/>
                </a:schemeClr>
              </a:solidFill>
              <a:ea typeface="Calibri" panose="020F0502020204030204" pitchFamily="34" charset="0"/>
            </a:endParaRPr>
          </a:p>
          <a:p>
            <a:pPr marL="285750" indent="-285750">
              <a:buFont typeface="Arial" panose="020B0604020202020204" pitchFamily="34" charset="0"/>
              <a:buChar char="•"/>
            </a:pPr>
            <a:r>
              <a:rPr lang="nl-NL" sz="1800" dirty="0">
                <a:solidFill>
                  <a:schemeClr val="accent6">
                    <a:lumMod val="75000"/>
                  </a:schemeClr>
                </a:solidFill>
                <a:effectLst/>
                <a:ea typeface="Calibri" panose="020F0502020204030204" pitchFamily="34" charset="0"/>
              </a:rPr>
              <a:t>We ontwikkelen een ‘routekaart’ als hulpmiddel om de belangrijkste processtappen voor het </a:t>
            </a:r>
            <a:r>
              <a:rPr lang="nl-NL" sz="1800" dirty="0" err="1">
                <a:solidFill>
                  <a:schemeClr val="accent6">
                    <a:lumMod val="75000"/>
                  </a:schemeClr>
                </a:solidFill>
                <a:effectLst/>
                <a:ea typeface="Calibri" panose="020F0502020204030204" pitchFamily="34" charset="0"/>
              </a:rPr>
              <a:t>klimaatrobuust</a:t>
            </a:r>
            <a:r>
              <a:rPr lang="nl-NL" sz="1800" dirty="0">
                <a:solidFill>
                  <a:schemeClr val="accent6">
                    <a:lumMod val="75000"/>
                  </a:schemeClr>
                </a:solidFill>
                <a:effectLst/>
                <a:ea typeface="Calibri" panose="020F0502020204030204" pitchFamily="34" charset="0"/>
              </a:rPr>
              <a:t> maken van zowel nieuwbouw als de bestaande gebouwde omgeving in kaart te brengen</a:t>
            </a:r>
          </a:p>
          <a:p>
            <a:r>
              <a:rPr lang="nl-NL" sz="1800" dirty="0">
                <a:effectLst/>
                <a:latin typeface="Arial" panose="020B0604020202020204" pitchFamily="34" charset="0"/>
                <a:ea typeface="Calibri" panose="020F0502020204030204" pitchFamily="34" charset="0"/>
              </a:rPr>
              <a:t> </a:t>
            </a:r>
            <a:endParaRPr lang="nl-NL" sz="1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nl-NL" sz="1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We verkennen in samenwerking met verzekeraars, banken, vastgoedinvesteerders en taxateurs eventuele kansen en belemmeringen in de financiële keten rondom nieuwbouw en de bestaande gebouwde omgeving om </a:t>
            </a:r>
            <a:r>
              <a:rPr lang="nl-NL" sz="1800" dirty="0" err="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klimaatadaptieve</a:t>
            </a:r>
            <a:r>
              <a:rPr lang="nl-NL" sz="1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maatregelen te kunnen waarderen, financieren en bekostigen</a:t>
            </a:r>
          </a:p>
          <a:p>
            <a:pPr lvl="0">
              <a:lnSpc>
                <a:spcPct val="107000"/>
              </a:lnSpc>
            </a:pPr>
            <a:endParaRPr lang="nl-NL" sz="1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nl-NL" sz="1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Elke twee jaar bespreken we met elkaar of en zo ja hoe onze doelen en bijbehorende prestatie-eisen aanpast moeten worden</a:t>
            </a:r>
          </a:p>
          <a:p>
            <a:pPr lvl="0">
              <a:lnSpc>
                <a:spcPct val="107000"/>
              </a:lnSpc>
            </a:pPr>
            <a:endParaRPr lang="nl-NL" sz="1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nl-NL" sz="1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Waar nodig blijven we met elkaar optrekken om nog openstaande acties met elkaar uit te voeren en de resultaten ervan met elkaar te bespreken</a:t>
            </a:r>
          </a:p>
          <a:p>
            <a:pPr lvl="0">
              <a:lnSpc>
                <a:spcPct val="107000"/>
              </a:lnSpc>
              <a:spcAft>
                <a:spcPts val="800"/>
              </a:spcAft>
            </a:pPr>
            <a:endParaRPr lang="nl-NL" sz="1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nl-NL" sz="1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Alle organisaties die deze afspraken bekrachtigen, committeren zich aan onze gezamenlijke missie (‘volkomen normaal’) en zullen deze afspraken vastleggen in het eigen handelingsinstrumentarium zoals bijvoorbeeld omgevingsvisies en -plannen of ander passend beleidsinstrumentarium. </a:t>
            </a:r>
          </a:p>
        </p:txBody>
      </p:sp>
      <p:sp>
        <p:nvSpPr>
          <p:cNvPr id="4" name="Tekstvak 3">
            <a:extLst>
              <a:ext uri="{FF2B5EF4-FFF2-40B4-BE49-F238E27FC236}">
                <a16:creationId xmlns:a16="http://schemas.microsoft.com/office/drawing/2014/main" id="{F92B0C7C-0916-4D21-A60E-5BDA15A0004F}"/>
              </a:ext>
            </a:extLst>
          </p:cNvPr>
          <p:cNvSpPr txBox="1"/>
          <p:nvPr/>
        </p:nvSpPr>
        <p:spPr>
          <a:xfrm>
            <a:off x="3946742" y="284533"/>
            <a:ext cx="6097554" cy="375552"/>
          </a:xfrm>
          <a:prstGeom prst="rect">
            <a:avLst/>
          </a:prstGeom>
          <a:noFill/>
        </p:spPr>
        <p:txBody>
          <a:bodyPr wrap="square">
            <a:spAutoFit/>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We spreken in algemene zin het volgende af (3/3): </a:t>
            </a:r>
          </a:p>
        </p:txBody>
      </p:sp>
      <p:sp>
        <p:nvSpPr>
          <p:cNvPr id="5" name="Rechthoek: afgeronde hoeken 4">
            <a:extLst>
              <a:ext uri="{FF2B5EF4-FFF2-40B4-BE49-F238E27FC236}">
                <a16:creationId xmlns:a16="http://schemas.microsoft.com/office/drawing/2014/main" id="{9739C0E2-F28F-4198-AC38-7B83DE8E43DA}"/>
              </a:ext>
            </a:extLst>
          </p:cNvPr>
          <p:cNvSpPr/>
          <p:nvPr/>
        </p:nvSpPr>
        <p:spPr>
          <a:xfrm>
            <a:off x="163583" y="145138"/>
            <a:ext cx="3380763" cy="654342"/>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Algemene afspraken: </a:t>
            </a:r>
          </a:p>
        </p:txBody>
      </p:sp>
    </p:spTree>
    <p:extLst>
      <p:ext uri="{BB962C8B-B14F-4D97-AF65-F5344CB8AC3E}">
        <p14:creationId xmlns:p14="http://schemas.microsoft.com/office/powerpoint/2010/main" val="894223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887A8FED-989D-432C-91C2-A405D008610B}"/>
              </a:ext>
            </a:extLst>
          </p:cNvPr>
          <p:cNvSpPr txBox="1"/>
          <p:nvPr/>
        </p:nvSpPr>
        <p:spPr>
          <a:xfrm>
            <a:off x="426017" y="1035097"/>
            <a:ext cx="11534971" cy="6701771"/>
          </a:xfrm>
          <a:prstGeom prst="rect">
            <a:avLst/>
          </a:prstGeom>
          <a:noFill/>
        </p:spPr>
        <p:txBody>
          <a:bodyPr wrap="square">
            <a:spAutoFit/>
          </a:bodyPr>
          <a:lstStyle/>
          <a:p>
            <a:pPr marL="285750" lvl="0" indent="-285750">
              <a:lnSpc>
                <a:spcPct val="107000"/>
              </a:lnSpc>
              <a:buFont typeface="Arial" panose="020B0604020202020204" pitchFamily="34" charset="0"/>
              <a:buChar char="•"/>
            </a:pPr>
            <a:r>
              <a:rPr lang="nl-NL"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 samenwerking met verstedelijkingsprofessionals wordt de klimaatadaptatie-opgave zo vroeg mogelijk in het proces van bouwprojecten en gebiedsontwikkelingsprocessen meegenomen</a:t>
            </a:r>
            <a:endParaRPr lang="nl-NL" dirty="0">
              <a:solidFill>
                <a:schemeClr val="accent2">
                  <a:lumMod val="75000"/>
                </a:schemeClr>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nl-NL"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Stresstesten worden al in de eerste ontwerpfase benut als voorspellend instrument om de opgaves in het plangebied inzichtelijk te maken</a:t>
            </a:r>
          </a:p>
          <a:p>
            <a:pPr marL="285750" lvl="0" indent="-285750">
              <a:lnSpc>
                <a:spcPct val="107000"/>
              </a:lnSpc>
              <a:buFont typeface="Arial" panose="020B0604020202020204" pitchFamily="34" charset="0"/>
              <a:buChar char="•"/>
            </a:pPr>
            <a:endParaRPr lang="nl-NL"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nl-NL" sz="1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 uitvragen naar marktpartijen wordt naar deze afspraken, doelen en prestatie-eisen verwezen waarbij de uitkomsten van stresstesten en risicodialoog leidend zijn voor de selectie van doelen en eisen</a:t>
            </a:r>
          </a:p>
          <a:p>
            <a:pPr marL="285750" lvl="0" indent="-285750">
              <a:lnSpc>
                <a:spcPct val="107000"/>
              </a:lnSpc>
              <a:buFont typeface="Arial" panose="020B0604020202020204" pitchFamily="34" charset="0"/>
              <a:buChar char="•"/>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pPr>
            <a:r>
              <a:rPr lang="nl-NL" sz="1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 ontwikkelende en bouwende partijen maken inzichtelijk hoe de gekozen maatregelen in het ontwerp ook daadwerkelijk de beoogde prestaties en doelen realiseren; overheden zullen aangeven op welke wijze dit bij voorkeur aantoonbaar zal worden gemaakt</a:t>
            </a:r>
            <a:endParaRPr lang="nl-NL"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pPr>
            <a:endParaRPr lang="nl-NL"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nl-NL" sz="1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We maken de </a:t>
            </a:r>
            <a:r>
              <a:rPr lang="nl-NL" sz="1800" dirty="0" err="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meekoppelkansen</a:t>
            </a:r>
            <a:r>
              <a:rPr lang="nl-NL" sz="1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nl-NL" sz="1800" i="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tussen de </a:t>
            </a:r>
            <a:r>
              <a:rPr lang="nl-NL" sz="1800" i="1" dirty="0" err="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klimaatadaptieve</a:t>
            </a:r>
            <a:r>
              <a:rPr lang="nl-NL" sz="1800" i="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thema’s en </a:t>
            </a:r>
            <a:r>
              <a:rPr lang="nl-NL" sz="1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op de andere onderdelen (energieneutraliteit, circulariteit, duurzame mobiliteit, gezondheid) inzichtelijk en streven ernaar deze te benutten</a:t>
            </a:r>
          </a:p>
          <a:p>
            <a:pPr marL="285750" lvl="0" indent="-285750">
              <a:lnSpc>
                <a:spcPct val="107000"/>
              </a:lnSpc>
              <a:buFont typeface="Arial" panose="020B0604020202020204" pitchFamily="34" charset="0"/>
              <a:buChar cha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nl-NL" sz="1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 verdeling van maatregelen tussen openbaar terrein en privaat perceel kan per locatie verschillen; uitgangspunt is daarom dat we streven naar de meest doelmatige (efficiënt en effectief) verdeling in combinatie met een reële verdeling van bijbehorende investerings- en onderhoudskosten</a:t>
            </a:r>
            <a:endParaRPr lang="nl-NL" sz="1800" dirty="0">
              <a:solidFill>
                <a:schemeClr val="accent6">
                  <a:lumMod val="75000"/>
                </a:schemeClr>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pPr>
            <a:endParaRPr lang="nl-NL"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endParaRPr lang="nl-NL"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hthoek: afgeronde hoeken 5">
            <a:extLst>
              <a:ext uri="{FF2B5EF4-FFF2-40B4-BE49-F238E27FC236}">
                <a16:creationId xmlns:a16="http://schemas.microsoft.com/office/drawing/2014/main" id="{9EFEAA1F-4BA3-4013-8DFF-DC14191055C9}"/>
              </a:ext>
            </a:extLst>
          </p:cNvPr>
          <p:cNvSpPr/>
          <p:nvPr/>
        </p:nvSpPr>
        <p:spPr>
          <a:xfrm>
            <a:off x="222305" y="280303"/>
            <a:ext cx="3380763" cy="65434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solidFill>
                  <a:schemeClr val="tx1"/>
                </a:solidFill>
              </a:rPr>
              <a:t>NIeuwbouw</a:t>
            </a:r>
            <a:endParaRPr lang="nl-NL" dirty="0">
              <a:solidFill>
                <a:schemeClr val="tx1"/>
              </a:solidFill>
            </a:endParaRPr>
          </a:p>
        </p:txBody>
      </p:sp>
    </p:spTree>
    <p:extLst>
      <p:ext uri="{BB962C8B-B14F-4D97-AF65-F5344CB8AC3E}">
        <p14:creationId xmlns:p14="http://schemas.microsoft.com/office/powerpoint/2010/main" val="3308694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afgeronde hoeken 1">
            <a:extLst>
              <a:ext uri="{FF2B5EF4-FFF2-40B4-BE49-F238E27FC236}">
                <a16:creationId xmlns:a16="http://schemas.microsoft.com/office/drawing/2014/main" id="{04BF3C2A-9A0A-4E05-8459-86D6AF8560E5}"/>
              </a:ext>
            </a:extLst>
          </p:cNvPr>
          <p:cNvSpPr/>
          <p:nvPr/>
        </p:nvSpPr>
        <p:spPr>
          <a:xfrm>
            <a:off x="163583" y="145138"/>
            <a:ext cx="3380763" cy="65434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Bestaande gebouwde omgeving</a:t>
            </a:r>
          </a:p>
        </p:txBody>
      </p:sp>
      <p:sp>
        <p:nvSpPr>
          <p:cNvPr id="5" name="Tekstvak 4">
            <a:extLst>
              <a:ext uri="{FF2B5EF4-FFF2-40B4-BE49-F238E27FC236}">
                <a16:creationId xmlns:a16="http://schemas.microsoft.com/office/drawing/2014/main" id="{FFE753BA-2A44-4204-B870-400EAF0B7AF3}"/>
              </a:ext>
            </a:extLst>
          </p:cNvPr>
          <p:cNvSpPr txBox="1"/>
          <p:nvPr/>
        </p:nvSpPr>
        <p:spPr>
          <a:xfrm>
            <a:off x="906012" y="1170806"/>
            <a:ext cx="10251696" cy="5878532"/>
          </a:xfrm>
          <a:prstGeom prst="rect">
            <a:avLst/>
          </a:prstGeom>
          <a:noFill/>
        </p:spPr>
        <p:txBody>
          <a:bodyPr wrap="square">
            <a:spAutoFit/>
          </a:bodyPr>
          <a:lstStyle/>
          <a:p>
            <a:pPr marL="285750" indent="-285750">
              <a:buFont typeface="Arial" panose="020B0604020202020204" pitchFamily="34" charset="0"/>
              <a:buChar char="•"/>
            </a:pPr>
            <a:r>
              <a:rPr lang="nl-NL"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We streven in het </a:t>
            </a:r>
            <a:r>
              <a:rPr lang="nl-NL" dirty="0" err="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klimaatrobuust</a:t>
            </a:r>
            <a:r>
              <a:rPr lang="nl-NL"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maken van de bestaande omgeving dezelfde doelen na als die gelden voor de nieuwbouw omdat de toenemende weersextremen ten gevolge van klimaatverandering niet zullen verschillen in een nieuwbouw omgeving of in de bestaande gebouwde omgeving</a:t>
            </a:r>
          </a:p>
          <a:p>
            <a:pPr marL="285750" indent="-285750">
              <a:buFont typeface="Arial" panose="020B0604020202020204" pitchFamily="34" charset="0"/>
              <a:buChar char="•"/>
            </a:pPr>
            <a:endParaRPr lang="nl-NL" dirty="0">
              <a:solidFill>
                <a:schemeClr val="accent6">
                  <a:lumMod val="75000"/>
                </a:schemeClr>
              </a:solidFill>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nl-NL"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Om deze doelen te halen zullen we dezelfde prestatie-eisen als ondergrens van klimaatrobuustheid hanteren; deze ondergrens geldt in de bestaande gebouwde omgeving als inspanningsverplichting. </a:t>
            </a:r>
          </a:p>
          <a:p>
            <a:pPr marL="285750" indent="-285750">
              <a:buFont typeface="Arial" panose="020B0604020202020204" pitchFamily="34" charset="0"/>
              <a:buChar char="•"/>
            </a:pPr>
            <a:endParaRPr lang="nl-NL" dirty="0">
              <a:solidFill>
                <a:schemeClr val="accent6">
                  <a:lumMod val="75000"/>
                </a:schemeClr>
              </a:solidFill>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nl-NL"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We committeren ons er aan om de bestaande gebouwde omgeving uiterlijk in 2050 </a:t>
            </a:r>
            <a:r>
              <a:rPr lang="nl-NL" dirty="0" err="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klimaatrobuust</a:t>
            </a:r>
            <a:r>
              <a:rPr lang="nl-NL"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te hebben ingericht en uiterlijk in 2025 de belangrijkste interventiemomenten hiervoor te hebben geïnventariseerd </a:t>
            </a:r>
          </a:p>
          <a:p>
            <a:pPr marL="285750" indent="-285750">
              <a:buFont typeface="Arial" panose="020B0604020202020204" pitchFamily="34" charset="0"/>
              <a:buChar char="•"/>
            </a:pPr>
            <a:endParaRPr lang="nl-NL" dirty="0">
              <a:solidFill>
                <a:schemeClr val="accent6">
                  <a:lumMod val="75000"/>
                </a:schemeClr>
              </a:solidFill>
            </a:endParaRPr>
          </a:p>
          <a:p>
            <a:pPr marL="285750" indent="-285750">
              <a:buFont typeface="Arial" panose="020B0604020202020204" pitchFamily="34" charset="0"/>
              <a:buChar char="•"/>
            </a:pPr>
            <a:r>
              <a:rPr lang="nl-NL"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Startpunt daarbij zijn de stresstesten en risicodialoog om voor de verschillende gebieden de opgaves scherp in beeld te krijgen en te bepalen welke knelpunten als eerste zullen worden aangepakt</a:t>
            </a:r>
          </a:p>
          <a:p>
            <a:pPr marL="285750" indent="-285750">
              <a:buFont typeface="Arial" panose="020B0604020202020204" pitchFamily="34" charset="0"/>
              <a:buChar char="•"/>
            </a:pPr>
            <a:endParaRPr lang="nl-NL"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nl-NL" dirty="0">
                <a:solidFill>
                  <a:schemeClr val="accent6">
                    <a:lumMod val="75000"/>
                  </a:schemeClr>
                </a:solidFill>
              </a:rPr>
              <a:t>Om progressie op de doelen en prestatie-eisen te bereiken, benutten we interventiemomenten actief die zich tussen 2021 en 2050 in het gebied voordoen. </a:t>
            </a:r>
          </a:p>
          <a:p>
            <a:pPr marL="285750" indent="-285750">
              <a:buFont typeface="Arial" panose="020B0604020202020204" pitchFamily="34" charset="0"/>
              <a:buChar char="•"/>
            </a:pPr>
            <a:endParaRPr lang="nl-NL" dirty="0">
              <a:solidFill>
                <a:schemeClr val="accent6">
                  <a:lumMod val="75000"/>
                </a:schemeClr>
              </a:solidFill>
            </a:endParaRPr>
          </a:p>
          <a:p>
            <a:pPr marL="285750" indent="-285750">
              <a:buFont typeface="Arial" panose="020B0604020202020204" pitchFamily="34" charset="0"/>
              <a:buChar char="•"/>
            </a:pPr>
            <a:r>
              <a:rPr lang="nl-NL" dirty="0">
                <a:solidFill>
                  <a:schemeClr val="accent6">
                    <a:lumMod val="75000"/>
                  </a:schemeClr>
                </a:solidFill>
              </a:rPr>
              <a:t>We ontwikkelen een manier om de progressie visueel inzichtelijk te maken; enerzijds als hulpmiddel voor overheden en grondeigenaren; anderzijds om ook breder maatschappelijk te kunnen laten zien welke progressie we boeken.</a:t>
            </a:r>
            <a:endParaRPr lang="nl-NL" dirty="0">
              <a:solidFill>
                <a:schemeClr val="accent6">
                  <a:lumMod val="75000"/>
                </a:schemeClr>
              </a:solidFill>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nl-NL" sz="1600" dirty="0">
              <a:solidFill>
                <a:schemeClr val="accent6">
                  <a:lumMod val="75000"/>
                </a:schemeClr>
              </a:solidFill>
            </a:endParaRPr>
          </a:p>
        </p:txBody>
      </p:sp>
    </p:spTree>
    <p:extLst>
      <p:ext uri="{BB962C8B-B14F-4D97-AF65-F5344CB8AC3E}">
        <p14:creationId xmlns:p14="http://schemas.microsoft.com/office/powerpoint/2010/main" val="719403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40D800C8-51AE-427B-B454-29C439C508D5}"/>
              </a:ext>
            </a:extLst>
          </p:cNvPr>
          <p:cNvSpPr txBox="1"/>
          <p:nvPr/>
        </p:nvSpPr>
        <p:spPr>
          <a:xfrm>
            <a:off x="1627464" y="1996580"/>
            <a:ext cx="7027821" cy="2585323"/>
          </a:xfrm>
          <a:prstGeom prst="rect">
            <a:avLst/>
          </a:prstGeom>
          <a:noFill/>
        </p:spPr>
        <p:txBody>
          <a:bodyPr wrap="none" rtlCol="0">
            <a:spAutoFit/>
          </a:bodyPr>
          <a:lstStyle/>
          <a:p>
            <a:r>
              <a:rPr lang="nl-NL" dirty="0"/>
              <a:t>Aanleiding</a:t>
            </a:r>
          </a:p>
          <a:p>
            <a:endParaRPr lang="nl-NL" dirty="0"/>
          </a:p>
          <a:p>
            <a:endParaRPr lang="nl-NL" dirty="0"/>
          </a:p>
          <a:p>
            <a:pPr marL="285750" indent="-285750">
              <a:buFontTx/>
              <a:buChar char="-"/>
            </a:pPr>
            <a:r>
              <a:rPr lang="nl-NL" dirty="0"/>
              <a:t>De Bouwopgave</a:t>
            </a:r>
          </a:p>
          <a:p>
            <a:pPr marL="285750" indent="-285750">
              <a:buFontTx/>
              <a:buChar char="-"/>
            </a:pPr>
            <a:r>
              <a:rPr lang="nl-NL" dirty="0"/>
              <a:t>De Klimaatopgave</a:t>
            </a:r>
          </a:p>
          <a:p>
            <a:pPr marL="285750" indent="-285750">
              <a:buFontTx/>
              <a:buChar char="-"/>
            </a:pPr>
            <a:r>
              <a:rPr lang="nl-NL" dirty="0"/>
              <a:t>Provinciaal Klimaatadaptatie-programma</a:t>
            </a:r>
          </a:p>
          <a:p>
            <a:pPr marL="285750" indent="-285750">
              <a:buFontTx/>
              <a:buChar char="-"/>
            </a:pPr>
            <a:r>
              <a:rPr lang="nl-NL" dirty="0"/>
              <a:t>Inspirerende voorbeeld: Zuid-Holland (met Utrechtse ‘ambassadeurs’)</a:t>
            </a:r>
          </a:p>
          <a:p>
            <a:pPr marL="285750" indent="-285750">
              <a:buFontTx/>
              <a:buChar char="-"/>
            </a:pPr>
            <a:r>
              <a:rPr lang="nl-NL" dirty="0"/>
              <a:t>Masterclasses en toelichtingen</a:t>
            </a:r>
          </a:p>
          <a:p>
            <a:pPr marL="285750" indent="-285750">
              <a:buFontTx/>
              <a:buChar char="-"/>
            </a:pPr>
            <a:endParaRPr lang="nl-NL" dirty="0"/>
          </a:p>
        </p:txBody>
      </p:sp>
    </p:spTree>
    <p:extLst>
      <p:ext uri="{BB962C8B-B14F-4D97-AF65-F5344CB8AC3E}">
        <p14:creationId xmlns:p14="http://schemas.microsoft.com/office/powerpoint/2010/main" val="3026190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afgeronde hoeken 1">
            <a:extLst>
              <a:ext uri="{FF2B5EF4-FFF2-40B4-BE49-F238E27FC236}">
                <a16:creationId xmlns:a16="http://schemas.microsoft.com/office/drawing/2014/main" id="{F6D985DA-42F3-4C44-BA1C-DC776D608D64}"/>
              </a:ext>
            </a:extLst>
          </p:cNvPr>
          <p:cNvSpPr/>
          <p:nvPr/>
        </p:nvSpPr>
        <p:spPr>
          <a:xfrm>
            <a:off x="157998" y="120940"/>
            <a:ext cx="3380763" cy="65434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Bestaande gebouwde omgeving</a:t>
            </a:r>
          </a:p>
        </p:txBody>
      </p:sp>
      <p:sp>
        <p:nvSpPr>
          <p:cNvPr id="5" name="Tekstvak 4">
            <a:extLst>
              <a:ext uri="{FF2B5EF4-FFF2-40B4-BE49-F238E27FC236}">
                <a16:creationId xmlns:a16="http://schemas.microsoft.com/office/drawing/2014/main" id="{11D217CB-6701-44AD-BDF6-83C51D4AEA19}"/>
              </a:ext>
            </a:extLst>
          </p:cNvPr>
          <p:cNvSpPr txBox="1"/>
          <p:nvPr/>
        </p:nvSpPr>
        <p:spPr>
          <a:xfrm>
            <a:off x="571849" y="888947"/>
            <a:ext cx="11048301" cy="5909310"/>
          </a:xfrm>
          <a:prstGeom prst="rect">
            <a:avLst/>
          </a:prstGeom>
          <a:noFill/>
        </p:spPr>
        <p:txBody>
          <a:bodyPr wrap="square">
            <a:spAutoFit/>
          </a:bodyPr>
          <a:lstStyle/>
          <a:p>
            <a:pPr marL="285750" indent="-285750">
              <a:buFont typeface="Arial" panose="020B0604020202020204" pitchFamily="34" charset="0"/>
              <a:buChar char="•"/>
            </a:pPr>
            <a:r>
              <a:rPr lang="nl-NL" dirty="0">
                <a:solidFill>
                  <a:schemeClr val="accent6">
                    <a:lumMod val="75000"/>
                  </a:schemeClr>
                </a:solidFill>
                <a:effectLst/>
                <a:ea typeface="Calibri" panose="020F0502020204030204" pitchFamily="34" charset="0"/>
                <a:cs typeface="Times New Roman" panose="02020603050405020304" pitchFamily="18" charset="0"/>
              </a:rPr>
              <a:t>Om de interventiemomenten te benutten, zorgen we dat de klimaatadaptatie knelpunten en doelen worden meegenomen in lokale stedelijke programmeringen en stadsvernieuwingsprojecten</a:t>
            </a:r>
          </a:p>
          <a:p>
            <a:pPr marL="285750" indent="-285750">
              <a:buFont typeface="Arial" panose="020B0604020202020204" pitchFamily="34" charset="0"/>
              <a:buChar char="•"/>
            </a:pPr>
            <a:endParaRPr lang="nl-NL" dirty="0">
              <a:solidFill>
                <a:schemeClr val="accent6">
                  <a:lumMod val="75000"/>
                </a:schemeClr>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nl-NL" dirty="0">
                <a:solidFill>
                  <a:schemeClr val="accent6">
                    <a:lumMod val="75000"/>
                  </a:schemeClr>
                </a:solidFill>
                <a:effectLst/>
                <a:ea typeface="Calibri" panose="020F0502020204030204" pitchFamily="34" charset="0"/>
                <a:cs typeface="Times New Roman" panose="02020603050405020304" pitchFamily="18" charset="0"/>
              </a:rPr>
              <a:t>We inventariseren, nemen belemmeringen weg en benutten andere mogelijke interventiemomenten (rondom groot onderhoud, gebouwonderhoud, regulier onderhoud, infrastructurele mobiliteitsconcepten en -oplossingen, de energietransitie, particuliere initiatieven en/of beleidscycli en -initiatieven).</a:t>
            </a:r>
          </a:p>
          <a:p>
            <a:endParaRPr lang="nl-NL" dirty="0">
              <a:solidFill>
                <a:schemeClr val="accent6">
                  <a:lumMod val="75000"/>
                </a:schemeClr>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nl-NL" dirty="0">
                <a:solidFill>
                  <a:schemeClr val="accent6">
                    <a:lumMod val="75000"/>
                  </a:schemeClr>
                </a:solidFill>
                <a:effectLst/>
                <a:ea typeface="Calibri" panose="020F0502020204030204" pitchFamily="34" charset="0"/>
                <a:cs typeface="Times New Roman" panose="02020603050405020304" pitchFamily="18" charset="0"/>
              </a:rPr>
              <a:t>We maken de specifieke klimaatadaptatie-opgave en kansen inzichtelijk bij de start van de voorbereiding van een interventiemoment</a:t>
            </a:r>
          </a:p>
          <a:p>
            <a:pPr marL="285750" indent="-285750">
              <a:buFont typeface="Arial" panose="020B0604020202020204" pitchFamily="34" charset="0"/>
              <a:buChar char="•"/>
            </a:pPr>
            <a:endParaRPr lang="nl-NL" dirty="0">
              <a:solidFill>
                <a:schemeClr val="accent6">
                  <a:lumMod val="75000"/>
                </a:schemeClr>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nl-NL" dirty="0">
                <a:solidFill>
                  <a:schemeClr val="accent6">
                    <a:lumMod val="75000"/>
                  </a:schemeClr>
                </a:solidFill>
                <a:effectLst/>
                <a:ea typeface="Calibri" panose="020F0502020204030204" pitchFamily="34" charset="0"/>
                <a:cs typeface="Times New Roman" panose="02020603050405020304" pitchFamily="18" charset="0"/>
              </a:rPr>
              <a:t>We betrekken we alle benodigde stakeholders voor het vormgeven van de benodigde aanpak zodat we aansluiten bij de opgave/aard van het interventiemoment </a:t>
            </a:r>
            <a:r>
              <a:rPr lang="nl-NL" dirty="0">
                <a:solidFill>
                  <a:schemeClr val="accent6">
                    <a:lumMod val="75000"/>
                  </a:schemeClr>
                </a:solidFill>
              </a:rPr>
              <a:t>en kunnen inspelen op kansen en belemmeringen rond de interventiemomenten</a:t>
            </a:r>
          </a:p>
          <a:p>
            <a:pPr marL="285750" indent="-285750">
              <a:buFont typeface="Arial" panose="020B0604020202020204" pitchFamily="34" charset="0"/>
              <a:buChar char="•"/>
            </a:pPr>
            <a:endParaRPr lang="nl-NL" dirty="0">
              <a:solidFill>
                <a:schemeClr val="accent6">
                  <a:lumMod val="75000"/>
                </a:schemeClr>
              </a:solidFill>
            </a:endParaRPr>
          </a:p>
          <a:p>
            <a:pPr marL="285750" indent="-285750">
              <a:buFont typeface="Arial" panose="020B0604020202020204" pitchFamily="34" charset="0"/>
              <a:buChar char="•"/>
            </a:pPr>
            <a:r>
              <a:rPr lang="nl-NL" dirty="0">
                <a:solidFill>
                  <a:schemeClr val="accent6">
                    <a:lumMod val="75000"/>
                  </a:schemeClr>
                </a:solidFill>
                <a:effectLst/>
                <a:ea typeface="Calibri" panose="020F0502020204030204" pitchFamily="34" charset="0"/>
                <a:cs typeface="Times New Roman" panose="02020603050405020304" pitchFamily="18" charset="0"/>
              </a:rPr>
              <a:t>We zetten </a:t>
            </a:r>
            <a:r>
              <a:rPr lang="nl-NL" dirty="0">
                <a:solidFill>
                  <a:schemeClr val="accent6">
                    <a:lumMod val="75000"/>
                  </a:schemeClr>
                </a:solidFill>
                <a:ea typeface="Calibri" panose="020F0502020204030204" pitchFamily="34" charset="0"/>
                <a:cs typeface="Times New Roman" panose="02020603050405020304" pitchFamily="18" charset="0"/>
              </a:rPr>
              <a:t>met de </a:t>
            </a:r>
            <a:r>
              <a:rPr lang="nl-NL" dirty="0">
                <a:solidFill>
                  <a:schemeClr val="accent6">
                    <a:lumMod val="75000"/>
                  </a:schemeClr>
                </a:solidFill>
                <a:effectLst/>
                <a:ea typeface="Calibri" panose="020F0502020204030204" pitchFamily="34" charset="0"/>
                <a:cs typeface="Times New Roman" panose="02020603050405020304" pitchFamily="18" charset="0"/>
              </a:rPr>
              <a:t>eindgebruikers </a:t>
            </a:r>
            <a:r>
              <a:rPr lang="nl-NL" dirty="0">
                <a:solidFill>
                  <a:schemeClr val="accent6">
                    <a:lumMod val="75000"/>
                  </a:schemeClr>
                </a:solidFill>
                <a:ea typeface="Calibri" panose="020F0502020204030204" pitchFamily="34" charset="0"/>
                <a:cs typeface="Times New Roman" panose="02020603050405020304" pitchFamily="18" charset="0"/>
              </a:rPr>
              <a:t>(huiseigenaren, bewoners, bedrijven) </a:t>
            </a:r>
            <a:r>
              <a:rPr lang="nl-NL" dirty="0">
                <a:solidFill>
                  <a:schemeClr val="accent6">
                    <a:lumMod val="75000"/>
                  </a:schemeClr>
                </a:solidFill>
                <a:effectLst/>
                <a:ea typeface="Calibri" panose="020F0502020204030204" pitchFamily="34" charset="0"/>
                <a:cs typeface="Times New Roman" panose="02020603050405020304" pitchFamily="18" charset="0"/>
              </a:rPr>
              <a:t>in op </a:t>
            </a:r>
            <a:r>
              <a:rPr lang="nl-NL" dirty="0">
                <a:solidFill>
                  <a:schemeClr val="accent6">
                    <a:lumMod val="75000"/>
                  </a:schemeClr>
                </a:solidFill>
                <a:ea typeface="Calibri" panose="020F0502020204030204" pitchFamily="34" charset="0"/>
                <a:cs typeface="Times New Roman" panose="02020603050405020304" pitchFamily="18" charset="0"/>
              </a:rPr>
              <a:t>structurele impact </a:t>
            </a:r>
            <a:r>
              <a:rPr lang="nl-NL" dirty="0">
                <a:solidFill>
                  <a:schemeClr val="accent6">
                    <a:lumMod val="75000"/>
                  </a:schemeClr>
                </a:solidFill>
                <a:effectLst/>
                <a:ea typeface="Calibri" panose="020F0502020204030204" pitchFamily="34" charset="0"/>
                <a:cs typeface="Times New Roman" panose="02020603050405020304" pitchFamily="18" charset="0"/>
              </a:rPr>
              <a:t>op privaat terrein door te informeren, inspireren, motiveren en handelingsperspectief te bieden om </a:t>
            </a:r>
            <a:r>
              <a:rPr lang="nl-NL" dirty="0" err="1">
                <a:solidFill>
                  <a:schemeClr val="accent6">
                    <a:lumMod val="75000"/>
                  </a:schemeClr>
                </a:solidFill>
                <a:effectLst/>
                <a:ea typeface="Calibri" panose="020F0502020204030204" pitchFamily="34" charset="0"/>
                <a:cs typeface="Times New Roman" panose="02020603050405020304" pitchFamily="18" charset="0"/>
              </a:rPr>
              <a:t>klimaatadaptieve</a:t>
            </a:r>
            <a:r>
              <a:rPr lang="nl-NL" dirty="0">
                <a:solidFill>
                  <a:schemeClr val="accent6">
                    <a:lumMod val="75000"/>
                  </a:schemeClr>
                </a:solidFill>
                <a:effectLst/>
                <a:ea typeface="Calibri" panose="020F0502020204030204" pitchFamily="34" charset="0"/>
                <a:cs typeface="Times New Roman" panose="02020603050405020304" pitchFamily="18" charset="0"/>
              </a:rPr>
              <a:t> maatregelen toe te passen.</a:t>
            </a:r>
          </a:p>
          <a:p>
            <a:pPr marL="285750" indent="-285750">
              <a:buFont typeface="Arial" panose="020B0604020202020204" pitchFamily="34" charset="0"/>
              <a:buChar char="•"/>
            </a:pPr>
            <a:endParaRPr lang="nl-NL" dirty="0">
              <a:solidFill>
                <a:schemeClr val="accent6">
                  <a:lumMod val="75000"/>
                </a:schemeClr>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nl-NL" dirty="0">
                <a:solidFill>
                  <a:schemeClr val="accent6">
                    <a:lumMod val="75000"/>
                  </a:schemeClr>
                </a:solidFill>
              </a:rPr>
              <a:t>We geven voorbeelden van de meest toegepaste maatregelen in bestaande gebouwd gebied voor een beperkt aantal veel voorkomende gebieden in de regio Utrecht, inclusief bijbehorende kengetallen die bijvoorbeeld betrekking hebben op investerings- en onderhoudskosten en andere belangrijke kenmerken. </a:t>
            </a:r>
            <a:endParaRPr lang="nl-NL" sz="1600" dirty="0">
              <a:solidFill>
                <a:schemeClr val="accent2">
                  <a:lumMod val="75000"/>
                </a:schemeClr>
              </a:solidFill>
              <a:highlight>
                <a:srgbClr val="FFFF00"/>
              </a:highlight>
            </a:endParaRPr>
          </a:p>
        </p:txBody>
      </p:sp>
    </p:spTree>
    <p:extLst>
      <p:ext uri="{BB962C8B-B14F-4D97-AF65-F5344CB8AC3E}">
        <p14:creationId xmlns:p14="http://schemas.microsoft.com/office/powerpoint/2010/main" val="1421427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97A5CE-D616-466A-A338-24079B4C2128}"/>
              </a:ext>
            </a:extLst>
          </p:cNvPr>
          <p:cNvSpPr>
            <a:spLocks noGrp="1"/>
          </p:cNvSpPr>
          <p:nvPr>
            <p:ph type="title"/>
          </p:nvPr>
        </p:nvSpPr>
        <p:spPr>
          <a:xfrm>
            <a:off x="838200" y="2567149"/>
            <a:ext cx="10515600" cy="1325563"/>
          </a:xfrm>
        </p:spPr>
        <p:txBody>
          <a:bodyPr/>
          <a:lstStyle/>
          <a:p>
            <a:pPr algn="ctr"/>
            <a:r>
              <a:rPr lang="nl-NL" dirty="0">
                <a:solidFill>
                  <a:schemeClr val="accent6">
                    <a:lumMod val="75000"/>
                  </a:schemeClr>
                </a:solidFill>
              </a:rPr>
              <a:t>De prestatie-eisen</a:t>
            </a:r>
          </a:p>
        </p:txBody>
      </p:sp>
    </p:spTree>
    <p:extLst>
      <p:ext uri="{BB962C8B-B14F-4D97-AF65-F5344CB8AC3E}">
        <p14:creationId xmlns:p14="http://schemas.microsoft.com/office/powerpoint/2010/main" val="2867707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97A5CE-D616-466A-A338-24079B4C2128}"/>
              </a:ext>
            </a:extLst>
          </p:cNvPr>
          <p:cNvSpPr>
            <a:spLocks noGrp="1"/>
          </p:cNvSpPr>
          <p:nvPr>
            <p:ph type="title"/>
          </p:nvPr>
        </p:nvSpPr>
        <p:spPr/>
        <p:txBody>
          <a:bodyPr/>
          <a:lstStyle/>
          <a:p>
            <a:r>
              <a:rPr lang="nl-NL" dirty="0">
                <a:solidFill>
                  <a:schemeClr val="accent6">
                    <a:lumMod val="75000"/>
                  </a:schemeClr>
                </a:solidFill>
              </a:rPr>
              <a:t>Hitte</a:t>
            </a:r>
          </a:p>
        </p:txBody>
      </p:sp>
      <p:sp>
        <p:nvSpPr>
          <p:cNvPr id="3" name="Tijdelijke aanduiding voor inhoud 2">
            <a:extLst>
              <a:ext uri="{FF2B5EF4-FFF2-40B4-BE49-F238E27FC236}">
                <a16:creationId xmlns:a16="http://schemas.microsoft.com/office/drawing/2014/main" id="{A9EAA471-6F61-4ED9-85F7-3C235C80389C}"/>
              </a:ext>
            </a:extLst>
          </p:cNvPr>
          <p:cNvSpPr>
            <a:spLocks noGrp="1"/>
          </p:cNvSpPr>
          <p:nvPr>
            <p:ph idx="1"/>
          </p:nvPr>
        </p:nvSpPr>
        <p:spPr>
          <a:xfrm>
            <a:off x="838200" y="1825625"/>
            <a:ext cx="10515600" cy="4667250"/>
          </a:xfrm>
        </p:spPr>
        <p:txBody>
          <a:bodyPr>
            <a:normAutofit fontScale="92500" lnSpcReduction="10000"/>
          </a:bodyPr>
          <a:lstStyle/>
          <a:p>
            <a:r>
              <a:rPr lang="nl-NL" dirty="0">
                <a:solidFill>
                  <a:schemeClr val="accent6">
                    <a:lumMod val="75000"/>
                  </a:schemeClr>
                </a:solidFill>
              </a:rPr>
              <a:t>Doel: tijdens hitte biedt de gebouwde omgeving een gezonde en aantrekkelijke leefomgeving</a:t>
            </a:r>
          </a:p>
          <a:p>
            <a:endParaRPr lang="nl-NL" dirty="0">
              <a:solidFill>
                <a:schemeClr val="accent6">
                  <a:lumMod val="75000"/>
                </a:schemeClr>
              </a:solidFill>
            </a:endParaRPr>
          </a:p>
          <a:p>
            <a:r>
              <a:rPr lang="nl-NL" dirty="0">
                <a:solidFill>
                  <a:schemeClr val="accent6">
                    <a:lumMod val="75000"/>
                  </a:schemeClr>
                </a:solidFill>
              </a:rPr>
              <a:t>Prestatie-eisen: </a:t>
            </a:r>
          </a:p>
          <a:p>
            <a:pPr lvl="1"/>
            <a:r>
              <a:rPr lang="nl-NL" dirty="0">
                <a:solidFill>
                  <a:srgbClr val="548235"/>
                </a:solidFill>
              </a:rPr>
              <a:t>Tenminste 40% schaduw in het plangebied op de hoogste zonnestand (21 juni) voor verblijfsplekken en gebieden waar langzaam verkeer zich verplaatst en minimaal 30 % op buurtniveau</a:t>
            </a:r>
          </a:p>
          <a:p>
            <a:pPr lvl="1"/>
            <a:r>
              <a:rPr lang="nl-NL" dirty="0">
                <a:solidFill>
                  <a:srgbClr val="548235"/>
                </a:solidFill>
              </a:rPr>
              <a:t>40% van alle oppervlakten wordt </a:t>
            </a:r>
            <a:r>
              <a:rPr lang="nl-NL" dirty="0" err="1">
                <a:solidFill>
                  <a:srgbClr val="548235"/>
                </a:solidFill>
              </a:rPr>
              <a:t>warmtewerend</a:t>
            </a:r>
            <a:r>
              <a:rPr lang="nl-NL" dirty="0">
                <a:solidFill>
                  <a:srgbClr val="548235"/>
                </a:solidFill>
              </a:rPr>
              <a:t> of verkoelend ingericht</a:t>
            </a:r>
          </a:p>
          <a:p>
            <a:pPr lvl="1"/>
            <a:r>
              <a:rPr lang="nl-NL" dirty="0">
                <a:solidFill>
                  <a:srgbClr val="548235"/>
                </a:solidFill>
              </a:rPr>
              <a:t>Koele, schaduwrijke verblijfsplekken zijn op loopafstand (300 meter) aanwezig en openbaar toegankelijk.</a:t>
            </a:r>
          </a:p>
          <a:p>
            <a:pPr lvl="1"/>
            <a:r>
              <a:rPr lang="nl-NL" dirty="0">
                <a:solidFill>
                  <a:srgbClr val="548235"/>
                </a:solidFill>
              </a:rPr>
              <a:t>De koeling van gebouwen leidt niet tot opwarming van de (</a:t>
            </a:r>
            <a:r>
              <a:rPr lang="nl-NL" dirty="0" err="1">
                <a:solidFill>
                  <a:srgbClr val="548235"/>
                </a:solidFill>
              </a:rPr>
              <a:t>verblijfs</a:t>
            </a:r>
            <a:r>
              <a:rPr lang="nl-NL" dirty="0">
                <a:solidFill>
                  <a:srgbClr val="548235"/>
                </a:solidFill>
              </a:rPr>
              <a:t>)ruimte in de directe omgeving</a:t>
            </a:r>
          </a:p>
          <a:p>
            <a:pPr lvl="1"/>
            <a:r>
              <a:rPr lang="nl-NL" dirty="0">
                <a:solidFill>
                  <a:srgbClr val="548235"/>
                </a:solidFill>
              </a:rPr>
              <a:t>Vitale en kwetsbare functies en groenvoorzieningen in de openbare ruimte moeten bestand zijn tegen de hitte. </a:t>
            </a:r>
          </a:p>
        </p:txBody>
      </p:sp>
    </p:spTree>
    <p:extLst>
      <p:ext uri="{BB962C8B-B14F-4D97-AF65-F5344CB8AC3E}">
        <p14:creationId xmlns:p14="http://schemas.microsoft.com/office/powerpoint/2010/main" val="545556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04A6A-51CE-476D-87F0-368DD272B8C8}"/>
              </a:ext>
            </a:extLst>
          </p:cNvPr>
          <p:cNvSpPr>
            <a:spLocks noGrp="1"/>
          </p:cNvSpPr>
          <p:nvPr>
            <p:ph type="title"/>
          </p:nvPr>
        </p:nvSpPr>
        <p:spPr/>
        <p:txBody>
          <a:bodyPr/>
          <a:lstStyle/>
          <a:p>
            <a:r>
              <a:rPr lang="nl-NL" dirty="0">
                <a:solidFill>
                  <a:schemeClr val="accent6">
                    <a:lumMod val="75000"/>
                  </a:schemeClr>
                </a:solidFill>
              </a:rPr>
              <a:t>Droogte	</a:t>
            </a:r>
          </a:p>
        </p:txBody>
      </p:sp>
      <p:sp>
        <p:nvSpPr>
          <p:cNvPr id="3" name="Tijdelijke aanduiding voor inhoud 2">
            <a:extLst>
              <a:ext uri="{FF2B5EF4-FFF2-40B4-BE49-F238E27FC236}">
                <a16:creationId xmlns:a16="http://schemas.microsoft.com/office/drawing/2014/main" id="{8DA0B5F0-C048-4BE3-85B2-452849B98D0D}"/>
              </a:ext>
            </a:extLst>
          </p:cNvPr>
          <p:cNvSpPr>
            <a:spLocks noGrp="1"/>
          </p:cNvSpPr>
          <p:nvPr>
            <p:ph idx="1"/>
          </p:nvPr>
        </p:nvSpPr>
        <p:spPr>
          <a:xfrm>
            <a:off x="838200" y="1825625"/>
            <a:ext cx="10515600" cy="3982051"/>
          </a:xfrm>
          <a:ln>
            <a:noFill/>
          </a:ln>
        </p:spPr>
        <p:txBody>
          <a:bodyPr>
            <a:normAutofit fontScale="77500" lnSpcReduction="20000"/>
          </a:bodyPr>
          <a:lstStyle/>
          <a:p>
            <a:r>
              <a:rPr lang="nl-NL" sz="2900" dirty="0">
                <a:solidFill>
                  <a:schemeClr val="accent6">
                    <a:lumMod val="75000"/>
                  </a:schemeClr>
                </a:solidFill>
              </a:rPr>
              <a:t>Doel: </a:t>
            </a:r>
            <a:r>
              <a:rPr lang="nl-NL" sz="2900" dirty="0">
                <a:solidFill>
                  <a:srgbClr val="548235"/>
                </a:solidFill>
              </a:rPr>
              <a:t>langdurige droogte leidt niet tot </a:t>
            </a:r>
            <a:r>
              <a:rPr lang="nl-NL" sz="2900" dirty="0">
                <a:solidFill>
                  <a:schemeClr val="accent6">
                    <a:lumMod val="75000"/>
                  </a:schemeClr>
                </a:solidFill>
              </a:rPr>
              <a:t>structurele schade aan </a:t>
            </a:r>
            <a:r>
              <a:rPr lang="nl-NL" sz="2900" dirty="0">
                <a:solidFill>
                  <a:srgbClr val="548235"/>
                </a:solidFill>
              </a:rPr>
              <a:t>bebouwing, funderingen, wegen, groen, water en vitale en kwetsbare functies </a:t>
            </a:r>
          </a:p>
          <a:p>
            <a:r>
              <a:rPr lang="nl-NL" sz="2900" dirty="0">
                <a:solidFill>
                  <a:srgbClr val="548235"/>
                </a:solidFill>
              </a:rPr>
              <a:t>Prestatie-eisen: </a:t>
            </a:r>
          </a:p>
          <a:p>
            <a:pPr lvl="1"/>
            <a:r>
              <a:rPr lang="nl-NL" sz="2900" dirty="0">
                <a:solidFill>
                  <a:srgbClr val="548235"/>
                </a:solidFill>
              </a:rPr>
              <a:t>De (grond)waterpeilen in het plangebied en de omgeving en de zoetwaterbeschikbaarheid in de bodem zijn sturend in de functiekeuze, systeemkeuze en inrichting van het plangebied. </a:t>
            </a:r>
            <a:endParaRPr lang="nl-NL" sz="2900" dirty="0">
              <a:solidFill>
                <a:srgbClr val="548235"/>
              </a:solidFill>
              <a:highlight>
                <a:srgbClr val="FFFF00"/>
              </a:highlight>
            </a:endParaRPr>
          </a:p>
          <a:p>
            <a:pPr lvl="1"/>
            <a:r>
              <a:rPr lang="nl-NL" sz="2900" dirty="0">
                <a:solidFill>
                  <a:srgbClr val="548235"/>
                </a:solidFill>
              </a:rPr>
              <a:t>De inrichting van het plangebied is infiltratieneutraal bij uitbreidingslocaties en infiltratiepositief bij herontwikkeling of herinrichting (minimaal 50 % van de jaarneerslagsom)*.</a:t>
            </a:r>
          </a:p>
          <a:p>
            <a:pPr lvl="1"/>
            <a:r>
              <a:rPr lang="nl-NL" sz="2900" dirty="0">
                <a:solidFill>
                  <a:srgbClr val="548235"/>
                </a:solidFill>
              </a:rPr>
              <a:t>Bij het ontwerp en de inrichting wordt ingezet op drinkwaterbesparing. </a:t>
            </a:r>
          </a:p>
          <a:p>
            <a:pPr lvl="1"/>
            <a:r>
              <a:rPr lang="nl-NL" sz="2900" dirty="0">
                <a:solidFill>
                  <a:srgbClr val="548235"/>
                </a:solidFill>
              </a:rPr>
              <a:t>Vitale en kwetsbare functies moeten bestand zijn tegen langdurige droogte. </a:t>
            </a:r>
          </a:p>
          <a:p>
            <a:pPr marL="457200" lvl="1" indent="0">
              <a:buNone/>
            </a:pPr>
            <a:endParaRPr lang="nl-NL" dirty="0">
              <a:solidFill>
                <a:srgbClr val="FF0000"/>
              </a:solidFill>
            </a:endParaRPr>
          </a:p>
          <a:p>
            <a:pPr marL="0" indent="0">
              <a:buNone/>
            </a:pPr>
            <a:r>
              <a:rPr lang="nl-NL" dirty="0">
                <a:solidFill>
                  <a:srgbClr val="548235"/>
                </a:solidFill>
              </a:rPr>
              <a:t>* Afhankelijk van bodemgesteldheid</a:t>
            </a:r>
          </a:p>
        </p:txBody>
      </p:sp>
    </p:spTree>
    <p:extLst>
      <p:ext uri="{BB962C8B-B14F-4D97-AF65-F5344CB8AC3E}">
        <p14:creationId xmlns:p14="http://schemas.microsoft.com/office/powerpoint/2010/main" val="1223676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17C435-CE01-4F17-BFA7-12FDA9C70340}"/>
              </a:ext>
            </a:extLst>
          </p:cNvPr>
          <p:cNvSpPr>
            <a:spLocks noGrp="1"/>
          </p:cNvSpPr>
          <p:nvPr>
            <p:ph type="title"/>
          </p:nvPr>
        </p:nvSpPr>
        <p:spPr/>
        <p:txBody>
          <a:bodyPr/>
          <a:lstStyle/>
          <a:p>
            <a:r>
              <a:rPr lang="nl-NL" dirty="0">
                <a:solidFill>
                  <a:schemeClr val="accent6">
                    <a:lumMod val="75000"/>
                  </a:schemeClr>
                </a:solidFill>
              </a:rPr>
              <a:t>Wateroverlast</a:t>
            </a:r>
          </a:p>
        </p:txBody>
      </p:sp>
      <p:sp>
        <p:nvSpPr>
          <p:cNvPr id="3" name="Tijdelijke aanduiding voor inhoud 2">
            <a:extLst>
              <a:ext uri="{FF2B5EF4-FFF2-40B4-BE49-F238E27FC236}">
                <a16:creationId xmlns:a16="http://schemas.microsoft.com/office/drawing/2014/main" id="{1BB5D5D2-C7D1-4119-97D8-994E168A9B58}"/>
              </a:ext>
            </a:extLst>
          </p:cNvPr>
          <p:cNvSpPr>
            <a:spLocks noGrp="1"/>
          </p:cNvSpPr>
          <p:nvPr>
            <p:ph idx="1"/>
          </p:nvPr>
        </p:nvSpPr>
        <p:spPr>
          <a:xfrm>
            <a:off x="838200" y="1825625"/>
            <a:ext cx="10515600" cy="4836432"/>
          </a:xfrm>
        </p:spPr>
        <p:txBody>
          <a:bodyPr>
            <a:normAutofit fontScale="92500" lnSpcReduction="20000"/>
          </a:bodyPr>
          <a:lstStyle/>
          <a:p>
            <a:r>
              <a:rPr lang="nl-NL" dirty="0">
                <a:solidFill>
                  <a:schemeClr val="accent6">
                    <a:lumMod val="75000"/>
                  </a:schemeClr>
                </a:solidFill>
              </a:rPr>
              <a:t>Doel: Hevige neerslag leidt niet tot schade aan gebouwen, infrastructuur en voorzieningen. Vitale functies en voorzieningen blijven beschikbaar.</a:t>
            </a:r>
          </a:p>
          <a:p>
            <a:endParaRPr lang="nl-NL" dirty="0">
              <a:solidFill>
                <a:schemeClr val="accent6">
                  <a:lumMod val="75000"/>
                </a:schemeClr>
              </a:solidFill>
            </a:endParaRPr>
          </a:p>
          <a:p>
            <a:r>
              <a:rPr lang="nl-NL" dirty="0">
                <a:solidFill>
                  <a:schemeClr val="accent6">
                    <a:lumMod val="75000"/>
                  </a:schemeClr>
                </a:solidFill>
              </a:rPr>
              <a:t>Prestatie-eisen: </a:t>
            </a:r>
          </a:p>
          <a:p>
            <a:pPr lvl="1"/>
            <a:r>
              <a:rPr lang="nl-NL" dirty="0">
                <a:solidFill>
                  <a:schemeClr val="accent6">
                    <a:lumMod val="75000"/>
                  </a:schemeClr>
                </a:solidFill>
              </a:rPr>
              <a:t>In het plangebied treedt bij extreem hevige neerslag geen schade op (bij 70 mm in een uur) aan bebouwing, infrastructuur en aan vitale voorzieningen en vitale voorzieningen blijven functioneren (bij 90mm in een uur) (hoofdwegen, drinkwater en energie)</a:t>
            </a:r>
          </a:p>
          <a:p>
            <a:pPr lvl="1"/>
            <a:r>
              <a:rPr lang="nl-NL" dirty="0">
                <a:solidFill>
                  <a:srgbClr val="548235"/>
                </a:solidFill>
              </a:rPr>
              <a:t>Op privaat terrein wordt een groot deel van de neerslag (50mm, met range tussen 40-70mm) van een hevige bui (1/100 jaar, 70mm in een uur) verwerkt (geïnfiltreerd, vastgehouden en/of geborgen</a:t>
            </a:r>
            <a:r>
              <a:rPr lang="nl-NL" dirty="0">
                <a:solidFill>
                  <a:schemeClr val="accent6">
                    <a:lumMod val="75000"/>
                  </a:schemeClr>
                </a:solidFill>
              </a:rPr>
              <a:t>) in voorzieningen op privaat terrein of in daarvoor bestemde (extra) voorzieningen in het plangebied. De voorzieningen voeren de eerste 24 uur vertraagd (niet extra) af en zijn in maximaal 60 uur weer beschikbaar (range 48-60 uur). </a:t>
            </a:r>
          </a:p>
          <a:p>
            <a:pPr lvl="1"/>
            <a:r>
              <a:rPr lang="nl-NL" dirty="0">
                <a:solidFill>
                  <a:schemeClr val="accent6">
                    <a:lumMod val="75000"/>
                  </a:schemeClr>
                </a:solidFill>
              </a:rPr>
              <a:t>De (her)ontwikkeling of (her)inrichting gebeurt waterneutraal en leidt niet tot extra aanvoer/afvoer van water. Hemelwater wordt zoveel mogelijk vastgehouden en hergebruikt in het plangebied.</a:t>
            </a:r>
          </a:p>
          <a:p>
            <a:pPr lvl="1"/>
            <a:endParaRPr lang="nl-NL" dirty="0">
              <a:solidFill>
                <a:schemeClr val="accent6">
                  <a:lumMod val="75000"/>
                </a:schemeClr>
              </a:solidFill>
            </a:endParaRPr>
          </a:p>
          <a:p>
            <a:pPr lvl="1"/>
            <a:endParaRPr lang="nl-NL" dirty="0"/>
          </a:p>
        </p:txBody>
      </p:sp>
    </p:spTree>
    <p:extLst>
      <p:ext uri="{BB962C8B-B14F-4D97-AF65-F5344CB8AC3E}">
        <p14:creationId xmlns:p14="http://schemas.microsoft.com/office/powerpoint/2010/main" val="1762542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9C7C80-AEF5-4821-A425-1CDF55E86B35}"/>
              </a:ext>
            </a:extLst>
          </p:cNvPr>
          <p:cNvSpPr>
            <a:spLocks noGrp="1"/>
          </p:cNvSpPr>
          <p:nvPr>
            <p:ph type="title"/>
          </p:nvPr>
        </p:nvSpPr>
        <p:spPr/>
        <p:txBody>
          <a:bodyPr/>
          <a:lstStyle/>
          <a:p>
            <a:r>
              <a:rPr lang="nl-NL" dirty="0" err="1">
                <a:solidFill>
                  <a:schemeClr val="accent6">
                    <a:lumMod val="75000"/>
                  </a:schemeClr>
                </a:solidFill>
              </a:rPr>
              <a:t>Natuurinclusiviteit</a:t>
            </a:r>
            <a:r>
              <a:rPr lang="nl-NL" dirty="0">
                <a:solidFill>
                  <a:schemeClr val="accent6">
                    <a:lumMod val="75000"/>
                  </a:schemeClr>
                </a:solidFill>
              </a:rPr>
              <a:t> &amp; Biodiversiteit</a:t>
            </a:r>
          </a:p>
        </p:txBody>
      </p:sp>
      <p:sp>
        <p:nvSpPr>
          <p:cNvPr id="3" name="Tijdelijke aanduiding voor inhoud 2">
            <a:extLst>
              <a:ext uri="{FF2B5EF4-FFF2-40B4-BE49-F238E27FC236}">
                <a16:creationId xmlns:a16="http://schemas.microsoft.com/office/drawing/2014/main" id="{354A540E-BC8A-45CC-B49B-BC875D89A9EB}"/>
              </a:ext>
            </a:extLst>
          </p:cNvPr>
          <p:cNvSpPr>
            <a:spLocks noGrp="1"/>
          </p:cNvSpPr>
          <p:nvPr>
            <p:ph idx="1"/>
          </p:nvPr>
        </p:nvSpPr>
        <p:spPr/>
        <p:txBody>
          <a:bodyPr>
            <a:normAutofit/>
          </a:bodyPr>
          <a:lstStyle/>
          <a:p>
            <a:r>
              <a:rPr lang="nl-NL" dirty="0">
                <a:solidFill>
                  <a:schemeClr val="accent6">
                    <a:lumMod val="75000"/>
                  </a:schemeClr>
                </a:solidFill>
              </a:rPr>
              <a:t>Doel: Groenblauwe structuren en de biodiversiteit worden versterkt</a:t>
            </a:r>
          </a:p>
          <a:p>
            <a:pPr marL="0" indent="0">
              <a:buNone/>
            </a:pPr>
            <a:endParaRPr lang="nl-NL" dirty="0">
              <a:solidFill>
                <a:schemeClr val="accent6">
                  <a:lumMod val="75000"/>
                </a:schemeClr>
              </a:solidFill>
            </a:endParaRPr>
          </a:p>
          <a:p>
            <a:r>
              <a:rPr lang="nl-NL" dirty="0">
                <a:solidFill>
                  <a:srgbClr val="548235"/>
                </a:solidFill>
              </a:rPr>
              <a:t>Prestatie-eisen: </a:t>
            </a:r>
          </a:p>
          <a:p>
            <a:pPr lvl="1"/>
            <a:r>
              <a:rPr lang="nl-NL" dirty="0">
                <a:solidFill>
                  <a:srgbClr val="548235"/>
                </a:solidFill>
              </a:rPr>
              <a:t>Ecologische oplossingen en oplossingen gebaseerd op natuurlijke processen van het specifieke gebied hebben altijd de voorkeur boven ‘grijze’ oplossingen, ook bij gelijke prestaties en kosten (TCO benadering)</a:t>
            </a:r>
            <a:r>
              <a:rPr lang="nl-NL" strike="sngStrike" dirty="0">
                <a:solidFill>
                  <a:srgbClr val="548235"/>
                </a:solidFill>
              </a:rPr>
              <a:t> </a:t>
            </a:r>
          </a:p>
          <a:p>
            <a:pPr lvl="1"/>
            <a:r>
              <a:rPr lang="nl-NL" dirty="0">
                <a:solidFill>
                  <a:srgbClr val="548235"/>
                </a:solidFill>
              </a:rPr>
              <a:t>Het horizontale en verticale oppervlak wordt in samenhang met de groenblauwe structuren in de bredere omgeving ingericht (met minimaal 30 % groen op buurtniveau, boomkroonoppervlak telt mee)</a:t>
            </a:r>
          </a:p>
          <a:p>
            <a:pPr lvl="1"/>
            <a:r>
              <a:rPr lang="nl-NL" dirty="0">
                <a:solidFill>
                  <a:srgbClr val="548235"/>
                </a:solidFill>
              </a:rPr>
              <a:t>Het plangebied creëert een hoogwaardige habitat voor tenminste </a:t>
            </a:r>
            <a:r>
              <a:rPr lang="nl-NL" dirty="0" err="1">
                <a:solidFill>
                  <a:srgbClr val="548235"/>
                </a:solidFill>
              </a:rPr>
              <a:t>gebouwbewonende</a:t>
            </a:r>
            <a:r>
              <a:rPr lang="nl-NL" dirty="0">
                <a:solidFill>
                  <a:srgbClr val="548235"/>
                </a:solidFill>
              </a:rPr>
              <a:t> soorten</a:t>
            </a:r>
          </a:p>
          <a:p>
            <a:pPr marL="457200" lvl="1" indent="0">
              <a:buNone/>
            </a:pPr>
            <a:endParaRPr lang="nl-NL" dirty="0">
              <a:solidFill>
                <a:schemeClr val="accent6">
                  <a:lumMod val="75000"/>
                </a:schemeClr>
              </a:solidFill>
            </a:endParaRPr>
          </a:p>
          <a:p>
            <a:pPr marL="457200" lvl="1" indent="0">
              <a:buNone/>
            </a:pPr>
            <a:endParaRPr lang="nl-NL" dirty="0">
              <a:solidFill>
                <a:schemeClr val="accent6">
                  <a:lumMod val="75000"/>
                </a:schemeClr>
              </a:solidFill>
            </a:endParaRPr>
          </a:p>
          <a:p>
            <a:pPr marL="0" indent="0">
              <a:buNone/>
            </a:pPr>
            <a:endParaRPr lang="nl-NL" dirty="0"/>
          </a:p>
        </p:txBody>
      </p:sp>
    </p:spTree>
    <p:extLst>
      <p:ext uri="{BB962C8B-B14F-4D97-AF65-F5344CB8AC3E}">
        <p14:creationId xmlns:p14="http://schemas.microsoft.com/office/powerpoint/2010/main" val="2619832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7CC229-9EE6-4D04-90D8-1BA25E85DEAF}"/>
              </a:ext>
            </a:extLst>
          </p:cNvPr>
          <p:cNvSpPr>
            <a:spLocks noGrp="1"/>
          </p:cNvSpPr>
          <p:nvPr>
            <p:ph type="title"/>
          </p:nvPr>
        </p:nvSpPr>
        <p:spPr/>
        <p:txBody>
          <a:bodyPr/>
          <a:lstStyle/>
          <a:p>
            <a:r>
              <a:rPr lang="nl-NL" dirty="0">
                <a:solidFill>
                  <a:schemeClr val="accent6">
                    <a:lumMod val="75000"/>
                  </a:schemeClr>
                </a:solidFill>
              </a:rPr>
              <a:t>Bodemdaling</a:t>
            </a:r>
          </a:p>
        </p:txBody>
      </p:sp>
      <p:sp>
        <p:nvSpPr>
          <p:cNvPr id="3" name="Tijdelijke aanduiding voor inhoud 2">
            <a:extLst>
              <a:ext uri="{FF2B5EF4-FFF2-40B4-BE49-F238E27FC236}">
                <a16:creationId xmlns:a16="http://schemas.microsoft.com/office/drawing/2014/main" id="{47363383-E2A1-4FE9-BFD6-00EC4A2E8560}"/>
              </a:ext>
            </a:extLst>
          </p:cNvPr>
          <p:cNvSpPr>
            <a:spLocks noGrp="1"/>
          </p:cNvSpPr>
          <p:nvPr>
            <p:ph idx="1"/>
          </p:nvPr>
        </p:nvSpPr>
        <p:spPr/>
        <p:txBody>
          <a:bodyPr>
            <a:normAutofit/>
          </a:bodyPr>
          <a:lstStyle/>
          <a:p>
            <a:r>
              <a:rPr lang="nl-NL" dirty="0">
                <a:solidFill>
                  <a:schemeClr val="accent6">
                    <a:lumMod val="75000"/>
                  </a:schemeClr>
                </a:solidFill>
              </a:rPr>
              <a:t>Doel: Bodemdaling van bebouwd gebied blijft beheersbaar en betaalbaar</a:t>
            </a:r>
          </a:p>
          <a:p>
            <a:endParaRPr lang="nl-NL" dirty="0"/>
          </a:p>
          <a:p>
            <a:r>
              <a:rPr lang="nl-NL" dirty="0">
                <a:solidFill>
                  <a:srgbClr val="548235"/>
                </a:solidFill>
              </a:rPr>
              <a:t>Prestatie-eis:</a:t>
            </a:r>
          </a:p>
          <a:p>
            <a:pPr lvl="1"/>
            <a:r>
              <a:rPr lang="nl-NL" dirty="0">
                <a:solidFill>
                  <a:srgbClr val="548235"/>
                </a:solidFill>
              </a:rPr>
              <a:t>De natuurlijke draagkracht van de bodem is sturend in de functiekeuze, systeemkeuze en inrichting van het plangebied. </a:t>
            </a:r>
            <a:endParaRPr lang="nl-NL" dirty="0">
              <a:solidFill>
                <a:srgbClr val="548235"/>
              </a:solidFill>
              <a:highlight>
                <a:srgbClr val="FFFF00"/>
              </a:highlight>
            </a:endParaRPr>
          </a:p>
          <a:p>
            <a:pPr lvl="1"/>
            <a:r>
              <a:rPr lang="nl-NL" dirty="0">
                <a:solidFill>
                  <a:srgbClr val="548235"/>
                </a:solidFill>
              </a:rPr>
              <a:t>Gebiedsspecifiek worden een restzettingseis en bijbehorende </a:t>
            </a:r>
            <a:r>
              <a:rPr lang="nl-NL" dirty="0" err="1">
                <a:solidFill>
                  <a:srgbClr val="548235"/>
                </a:solidFill>
              </a:rPr>
              <a:t>maatregelenset</a:t>
            </a:r>
            <a:r>
              <a:rPr lang="nl-NL" dirty="0">
                <a:solidFill>
                  <a:srgbClr val="548235"/>
                </a:solidFill>
              </a:rPr>
              <a:t> tegen bodemdaling gekozen die over de levensduur van zestig jaar maatschappelijk het meest kosteneffectief zijn voor openbaar en privaat terrein.</a:t>
            </a:r>
            <a:endParaRPr lang="nl-NL" sz="2000" dirty="0">
              <a:solidFill>
                <a:srgbClr val="548235"/>
              </a:solidFill>
            </a:endParaRPr>
          </a:p>
        </p:txBody>
      </p:sp>
    </p:spTree>
    <p:extLst>
      <p:ext uri="{BB962C8B-B14F-4D97-AF65-F5344CB8AC3E}">
        <p14:creationId xmlns:p14="http://schemas.microsoft.com/office/powerpoint/2010/main" val="1706635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17C435-CE01-4F17-BFA7-12FDA9C70340}"/>
              </a:ext>
            </a:extLst>
          </p:cNvPr>
          <p:cNvSpPr>
            <a:spLocks noGrp="1"/>
          </p:cNvSpPr>
          <p:nvPr>
            <p:ph type="title"/>
          </p:nvPr>
        </p:nvSpPr>
        <p:spPr/>
        <p:txBody>
          <a:bodyPr/>
          <a:lstStyle/>
          <a:p>
            <a:r>
              <a:rPr lang="nl-NL" dirty="0">
                <a:solidFill>
                  <a:srgbClr val="548235"/>
                </a:solidFill>
              </a:rPr>
              <a:t>Gevolgbeperking overstromingen</a:t>
            </a:r>
          </a:p>
        </p:txBody>
      </p:sp>
      <p:sp>
        <p:nvSpPr>
          <p:cNvPr id="3" name="Tijdelijke aanduiding voor inhoud 2">
            <a:extLst>
              <a:ext uri="{FF2B5EF4-FFF2-40B4-BE49-F238E27FC236}">
                <a16:creationId xmlns:a16="http://schemas.microsoft.com/office/drawing/2014/main" id="{1BB5D5D2-C7D1-4119-97D8-994E168A9B58}"/>
              </a:ext>
            </a:extLst>
          </p:cNvPr>
          <p:cNvSpPr>
            <a:spLocks noGrp="1"/>
          </p:cNvSpPr>
          <p:nvPr>
            <p:ph idx="1"/>
          </p:nvPr>
        </p:nvSpPr>
        <p:spPr>
          <a:xfrm>
            <a:off x="838200" y="1825625"/>
            <a:ext cx="10515600" cy="4836432"/>
          </a:xfrm>
        </p:spPr>
        <p:txBody>
          <a:bodyPr>
            <a:normAutofit fontScale="62500" lnSpcReduction="20000"/>
          </a:bodyPr>
          <a:lstStyle/>
          <a:p>
            <a:r>
              <a:rPr lang="nl-NL" sz="3800" dirty="0">
                <a:solidFill>
                  <a:srgbClr val="548235"/>
                </a:solidFill>
              </a:rPr>
              <a:t>Doel: de gebouwde omgeving is voorbereid op gevolgbeperking van overstromingen</a:t>
            </a:r>
          </a:p>
          <a:p>
            <a:pPr marL="0" indent="0">
              <a:buNone/>
            </a:pPr>
            <a:endParaRPr lang="nl-NL" dirty="0">
              <a:solidFill>
                <a:srgbClr val="548235"/>
              </a:solidFill>
            </a:endParaRPr>
          </a:p>
          <a:p>
            <a:r>
              <a:rPr lang="nl-NL" dirty="0">
                <a:solidFill>
                  <a:srgbClr val="548235"/>
                </a:solidFill>
              </a:rPr>
              <a:t>Prestatie-eis: </a:t>
            </a:r>
          </a:p>
          <a:p>
            <a:pPr marL="0" indent="0" algn="l">
              <a:buNone/>
            </a:pPr>
            <a:r>
              <a:rPr lang="nl-NL" i="0" u="none" strike="noStrike" baseline="0" dirty="0">
                <a:solidFill>
                  <a:srgbClr val="548235"/>
                </a:solidFill>
                <a:latin typeface="Calibri-Bold"/>
              </a:rPr>
              <a:t>Een risico-afweging van de plaatselijke overstromingskans, evacuatietijd en optredende waterdiepte bepaalt of een of meerdere van de volgende eisen van toepassing zijn of dat het risico wordt geaccepteerd: </a:t>
            </a:r>
          </a:p>
          <a:p>
            <a:pPr marL="514350" indent="-514350">
              <a:buFont typeface="+mj-lt"/>
              <a:buAutoNum type="alphaUcPeriod"/>
            </a:pPr>
            <a:r>
              <a:rPr lang="en-GB" i="0" u="none" strike="noStrike" baseline="0" dirty="0">
                <a:solidFill>
                  <a:srgbClr val="548235"/>
                </a:solidFill>
                <a:latin typeface="Calibri-Bold"/>
              </a:rPr>
              <a:t>Schade </a:t>
            </a:r>
            <a:r>
              <a:rPr lang="en-GB" i="0" u="none" strike="noStrike" baseline="0" dirty="0" err="1">
                <a:solidFill>
                  <a:srgbClr val="548235"/>
                </a:solidFill>
                <a:latin typeface="Calibri-Bold"/>
              </a:rPr>
              <a:t>voorkomen</a:t>
            </a:r>
            <a:r>
              <a:rPr lang="en-GB" i="0" u="none" strike="noStrike" baseline="0" dirty="0">
                <a:solidFill>
                  <a:srgbClr val="548235"/>
                </a:solidFill>
                <a:latin typeface="Calibri-Bold"/>
              </a:rPr>
              <a:t> (&lt;0,2 meter): b</a:t>
            </a:r>
            <a:r>
              <a:rPr lang="nl-NL" b="0" i="0" u="none" strike="noStrike" baseline="0" dirty="0">
                <a:solidFill>
                  <a:srgbClr val="548235"/>
                </a:solidFill>
                <a:latin typeface="Calibri" panose="020F0502020204030204" pitchFamily="34" charset="0"/>
              </a:rPr>
              <a:t>ij overstromingen mag er geen schade op treden aan gebouwen en elektrische installaties in de openbare ruimte en blijven hoofdwegen </a:t>
            </a:r>
            <a:r>
              <a:rPr lang="en-GB" b="0" i="0" u="none" strike="noStrike" baseline="0" dirty="0" err="1">
                <a:solidFill>
                  <a:srgbClr val="548235"/>
                </a:solidFill>
                <a:latin typeface="Calibri" panose="020F0502020204030204" pitchFamily="34" charset="0"/>
              </a:rPr>
              <a:t>begaanbaar</a:t>
            </a:r>
            <a:r>
              <a:rPr lang="en-GB" b="0" i="0" u="none" strike="noStrike" baseline="0" dirty="0">
                <a:solidFill>
                  <a:srgbClr val="548235"/>
                </a:solidFill>
                <a:latin typeface="Calibri" panose="020F0502020204030204" pitchFamily="34" charset="0"/>
              </a:rPr>
              <a:t>.</a:t>
            </a:r>
          </a:p>
          <a:p>
            <a:pPr marL="514350" indent="-514350">
              <a:buFont typeface="+mj-lt"/>
              <a:buAutoNum type="alphaUcPeriod"/>
            </a:pPr>
            <a:r>
              <a:rPr lang="en-GB" i="0" u="none" strike="noStrike" baseline="0" dirty="0" err="1">
                <a:solidFill>
                  <a:srgbClr val="548235"/>
                </a:solidFill>
                <a:latin typeface="Calibri-Bold"/>
              </a:rPr>
              <a:t>Schadebeperking</a:t>
            </a:r>
            <a:r>
              <a:rPr lang="en-GB" i="0" u="none" strike="noStrike" baseline="0" dirty="0">
                <a:solidFill>
                  <a:srgbClr val="548235"/>
                </a:solidFill>
                <a:latin typeface="Calibri-Bold"/>
              </a:rPr>
              <a:t> (&lt;0,50 meter): </a:t>
            </a:r>
            <a:r>
              <a:rPr lang="nl-NL" b="0" i="0" u="none" strike="noStrike" baseline="0" dirty="0">
                <a:solidFill>
                  <a:srgbClr val="548235"/>
                </a:solidFill>
                <a:latin typeface="Calibri" panose="020F0502020204030204" pitchFamily="34" charset="0"/>
              </a:rPr>
              <a:t>er dienen maatregelen genomen te worden om schade te beperken in een geval van een overstroming, mits deze doelmatig zijn. </a:t>
            </a:r>
          </a:p>
          <a:p>
            <a:pPr marL="514350" indent="-514350">
              <a:buFont typeface="+mj-lt"/>
              <a:buAutoNum type="alphaUcPeriod"/>
            </a:pPr>
            <a:r>
              <a:rPr lang="nl-NL" dirty="0">
                <a:solidFill>
                  <a:srgbClr val="548235"/>
                </a:solidFill>
                <a:latin typeface="Calibri" panose="020F0502020204030204" pitchFamily="34" charset="0"/>
              </a:rPr>
              <a:t>Beschermen vitale functies (&lt;2,0 meter): </a:t>
            </a:r>
            <a:r>
              <a:rPr lang="nl-NL" i="0" u="none" strike="noStrike" baseline="0" dirty="0">
                <a:solidFill>
                  <a:srgbClr val="548235"/>
                </a:solidFill>
                <a:latin typeface="Calibri-Bold"/>
              </a:rPr>
              <a:t>bij overstromingen zijn vitale functies beschermd en blijven </a:t>
            </a:r>
            <a:r>
              <a:rPr lang="nl-NL" i="0" u="none" strike="noStrike" baseline="0" dirty="0" err="1">
                <a:solidFill>
                  <a:srgbClr val="548235"/>
                </a:solidFill>
                <a:latin typeface="Calibri-Bold"/>
              </a:rPr>
              <a:t>doorfunctioneren</a:t>
            </a:r>
            <a:r>
              <a:rPr lang="nl-NL" b="0" i="0" u="none" strike="noStrike" baseline="0" dirty="0">
                <a:solidFill>
                  <a:srgbClr val="548235"/>
                </a:solidFill>
                <a:latin typeface="Calibri" panose="020F0502020204030204" pitchFamily="34" charset="0"/>
              </a:rPr>
              <a:t>, mits de maatregelen hiervoor doelmatig zijn gezien het regionaal of nationaal belang. </a:t>
            </a:r>
          </a:p>
          <a:p>
            <a:pPr marL="514350" indent="-514350">
              <a:buFont typeface="+mj-lt"/>
              <a:buAutoNum type="alphaUcPeriod"/>
            </a:pPr>
            <a:r>
              <a:rPr lang="en-GB" i="0" u="none" strike="noStrike" baseline="0" dirty="0" err="1">
                <a:solidFill>
                  <a:srgbClr val="548235"/>
                </a:solidFill>
                <a:latin typeface="Calibri-Bold"/>
              </a:rPr>
              <a:t>Schuilen</a:t>
            </a:r>
            <a:r>
              <a:rPr lang="en-GB" i="0" u="none" strike="noStrike" baseline="0" dirty="0">
                <a:solidFill>
                  <a:srgbClr val="548235"/>
                </a:solidFill>
                <a:latin typeface="Calibri-Bold"/>
              </a:rPr>
              <a:t> en </a:t>
            </a:r>
            <a:r>
              <a:rPr lang="en-GB" i="0" u="none" strike="noStrike" baseline="0" dirty="0" err="1">
                <a:solidFill>
                  <a:srgbClr val="548235"/>
                </a:solidFill>
                <a:latin typeface="Calibri-Bold"/>
              </a:rPr>
              <a:t>evacueren</a:t>
            </a:r>
            <a:r>
              <a:rPr lang="en-GB" i="0" u="none" strike="noStrike" baseline="0" dirty="0">
                <a:solidFill>
                  <a:srgbClr val="548235"/>
                </a:solidFill>
                <a:latin typeface="Calibri-Bold"/>
              </a:rPr>
              <a:t> (&gt;0,50 meter): </a:t>
            </a:r>
            <a:r>
              <a:rPr lang="nl-NL" b="0" i="0" u="none" strike="noStrike" baseline="0" dirty="0">
                <a:solidFill>
                  <a:srgbClr val="548235"/>
                </a:solidFill>
                <a:latin typeface="Calibri" panose="020F0502020204030204" pitchFamily="34" charset="0"/>
              </a:rPr>
              <a:t>Er moeten maatregelen getroffen worden om </a:t>
            </a:r>
            <a:r>
              <a:rPr lang="nl-NL" dirty="0">
                <a:solidFill>
                  <a:srgbClr val="548235"/>
                </a:solidFill>
                <a:latin typeface="Calibri" panose="020F0502020204030204" pitchFamily="34" charset="0"/>
              </a:rPr>
              <a:t>te evacueren in het geval van een overstroming en als de evacuatietijd te kort is, </a:t>
            </a:r>
            <a:r>
              <a:rPr lang="nl-NL" b="0" i="0" u="none" strike="noStrike" baseline="0" dirty="0">
                <a:solidFill>
                  <a:srgbClr val="548235"/>
                </a:solidFill>
                <a:latin typeface="Calibri" panose="020F0502020204030204" pitchFamily="34" charset="0"/>
              </a:rPr>
              <a:t>om veilig te </a:t>
            </a:r>
            <a:r>
              <a:rPr lang="en-GB" b="0" i="0" u="none" strike="noStrike" baseline="0" dirty="0" err="1">
                <a:solidFill>
                  <a:srgbClr val="548235"/>
                </a:solidFill>
                <a:latin typeface="Calibri" panose="020F0502020204030204" pitchFamily="34" charset="0"/>
              </a:rPr>
              <a:t>schuilen</a:t>
            </a:r>
            <a:r>
              <a:rPr lang="en-GB" b="0" i="0" u="none" strike="noStrike" baseline="0" dirty="0">
                <a:solidFill>
                  <a:srgbClr val="548235"/>
                </a:solidFill>
                <a:latin typeface="Calibri" panose="020F0502020204030204" pitchFamily="34" charset="0"/>
              </a:rPr>
              <a:t>.</a:t>
            </a:r>
            <a:endParaRPr lang="nl-NL" dirty="0"/>
          </a:p>
        </p:txBody>
      </p:sp>
    </p:spTree>
    <p:extLst>
      <p:ext uri="{BB962C8B-B14F-4D97-AF65-F5344CB8AC3E}">
        <p14:creationId xmlns:p14="http://schemas.microsoft.com/office/powerpoint/2010/main" val="2069078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21483C2-2406-4974-9B0D-83878675EAFB}"/>
              </a:ext>
            </a:extLst>
          </p:cNvPr>
          <p:cNvPicPr>
            <a:picLocks noChangeAspect="1"/>
          </p:cNvPicPr>
          <p:nvPr/>
        </p:nvPicPr>
        <p:blipFill rotWithShape="1">
          <a:blip r:embed="rId2"/>
          <a:srcRect t="8492" b="6906"/>
          <a:stretch/>
        </p:blipFill>
        <p:spPr>
          <a:xfrm>
            <a:off x="695325" y="0"/>
            <a:ext cx="11410950" cy="6781800"/>
          </a:xfrm>
          <a:prstGeom prst="rect">
            <a:avLst/>
          </a:prstGeom>
        </p:spPr>
      </p:pic>
    </p:spTree>
    <p:extLst>
      <p:ext uri="{BB962C8B-B14F-4D97-AF65-F5344CB8AC3E}">
        <p14:creationId xmlns:p14="http://schemas.microsoft.com/office/powerpoint/2010/main" val="723626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coratieve rode strik met horizontaal rood lint ...">
            <a:extLst>
              <a:ext uri="{FF2B5EF4-FFF2-40B4-BE49-F238E27FC236}">
                <a16:creationId xmlns:a16="http://schemas.microsoft.com/office/drawing/2014/main" id="{22B5B17E-F0F5-4F35-A773-D760453BCEA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36181" y="1709679"/>
            <a:ext cx="5462546" cy="3482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634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40D800C8-51AE-427B-B454-29C439C508D5}"/>
              </a:ext>
            </a:extLst>
          </p:cNvPr>
          <p:cNvSpPr txBox="1"/>
          <p:nvPr/>
        </p:nvSpPr>
        <p:spPr>
          <a:xfrm>
            <a:off x="1661020" y="2136338"/>
            <a:ext cx="6646820" cy="2585323"/>
          </a:xfrm>
          <a:prstGeom prst="rect">
            <a:avLst/>
          </a:prstGeom>
          <a:noFill/>
        </p:spPr>
        <p:txBody>
          <a:bodyPr wrap="none" rtlCol="0">
            <a:spAutoFit/>
          </a:bodyPr>
          <a:lstStyle/>
          <a:p>
            <a:r>
              <a:rPr lang="nl-NL" dirty="0"/>
              <a:t>Uitgangspunten: </a:t>
            </a:r>
          </a:p>
          <a:p>
            <a:endParaRPr lang="nl-NL" dirty="0"/>
          </a:p>
          <a:p>
            <a:pPr marL="285750" indent="-285750">
              <a:buFontTx/>
              <a:buChar char="-"/>
            </a:pPr>
            <a:r>
              <a:rPr lang="nl-NL" dirty="0"/>
              <a:t>Klimaatadaptatie is een maatschappelijke opgave</a:t>
            </a:r>
          </a:p>
          <a:p>
            <a:pPr marL="285750" indent="-285750">
              <a:buFontTx/>
              <a:buChar char="-"/>
            </a:pPr>
            <a:r>
              <a:rPr lang="nl-NL" dirty="0"/>
              <a:t>Het is nog (net) een </a:t>
            </a:r>
            <a:r>
              <a:rPr lang="nl-NL" i="1" dirty="0"/>
              <a:t>ongestructureerde</a:t>
            </a:r>
            <a:r>
              <a:rPr lang="nl-NL" dirty="0"/>
              <a:t> opgave</a:t>
            </a:r>
          </a:p>
          <a:p>
            <a:pPr marL="285750" indent="-285750">
              <a:buFontTx/>
              <a:buChar char="-"/>
            </a:pPr>
            <a:r>
              <a:rPr lang="nl-NL" dirty="0"/>
              <a:t>Samenwerking (gebiedspartners &amp; ketenpartners) is noodzakelijk</a:t>
            </a:r>
          </a:p>
          <a:p>
            <a:pPr marL="285750" indent="-285750">
              <a:buFontTx/>
              <a:buChar char="-"/>
            </a:pPr>
            <a:r>
              <a:rPr lang="nl-NL" dirty="0"/>
              <a:t>Eigenaarschap is nodig</a:t>
            </a:r>
          </a:p>
          <a:p>
            <a:pPr marL="285750" indent="-285750">
              <a:buFontTx/>
              <a:buChar char="-"/>
            </a:pPr>
            <a:r>
              <a:rPr lang="nl-NL" dirty="0"/>
              <a:t>Verstedelijkingsprofessionals!</a:t>
            </a:r>
          </a:p>
          <a:p>
            <a:pPr marL="285750" indent="-285750">
              <a:buFontTx/>
              <a:buChar char="-"/>
            </a:pPr>
            <a:endParaRPr lang="nl-NL" dirty="0"/>
          </a:p>
          <a:p>
            <a:pPr marL="285750" indent="-285750">
              <a:buFontTx/>
              <a:buChar char="-"/>
            </a:pPr>
            <a:endParaRPr lang="nl-NL" dirty="0"/>
          </a:p>
        </p:txBody>
      </p:sp>
    </p:spTree>
    <p:extLst>
      <p:ext uri="{BB962C8B-B14F-4D97-AF65-F5344CB8AC3E}">
        <p14:creationId xmlns:p14="http://schemas.microsoft.com/office/powerpoint/2010/main" val="334973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57B5C919-3144-433F-A773-331E83B2EFAE}"/>
              </a:ext>
            </a:extLst>
          </p:cNvPr>
          <p:cNvSpPr txBox="1"/>
          <p:nvPr/>
        </p:nvSpPr>
        <p:spPr>
          <a:xfrm>
            <a:off x="2112577" y="1202026"/>
            <a:ext cx="7966860" cy="4647426"/>
          </a:xfrm>
          <a:prstGeom prst="rect">
            <a:avLst/>
          </a:prstGeom>
          <a:noFill/>
        </p:spPr>
        <p:txBody>
          <a:bodyPr wrap="none" rtlCol="0">
            <a:spAutoFit/>
          </a:bodyPr>
          <a:lstStyle/>
          <a:p>
            <a:pPr algn="ctr"/>
            <a:endParaRPr lang="nl-NL" sz="2800" dirty="0"/>
          </a:p>
          <a:p>
            <a:pPr algn="ctr"/>
            <a:r>
              <a:rPr lang="nl-NL" sz="2000" b="1" dirty="0"/>
              <a:t>Actiepunten</a:t>
            </a:r>
          </a:p>
          <a:p>
            <a:pPr algn="ctr"/>
            <a:endParaRPr lang="nl-NL" sz="2000" dirty="0"/>
          </a:p>
          <a:p>
            <a:pPr algn="ctr"/>
            <a:r>
              <a:rPr lang="nl-NL" sz="2000" dirty="0"/>
              <a:t>Routekaart – bestaande bouw</a:t>
            </a:r>
          </a:p>
          <a:p>
            <a:pPr algn="ctr"/>
            <a:r>
              <a:rPr lang="nl-NL" sz="2000" dirty="0"/>
              <a:t>Leidraad – nieuwbouw</a:t>
            </a:r>
          </a:p>
          <a:p>
            <a:pPr algn="ctr"/>
            <a:r>
              <a:rPr lang="nl-NL" sz="2000" dirty="0"/>
              <a:t>Tabel ‘</a:t>
            </a:r>
            <a:r>
              <a:rPr lang="nl-NL" sz="2000" dirty="0" err="1"/>
              <a:t>extended</a:t>
            </a:r>
            <a:r>
              <a:rPr lang="nl-NL" sz="2000" dirty="0"/>
              <a:t> </a:t>
            </a:r>
            <a:r>
              <a:rPr lang="nl-NL" sz="2000" dirty="0" err="1"/>
              <a:t>version</a:t>
            </a:r>
            <a:r>
              <a:rPr lang="nl-NL" sz="2000" dirty="0"/>
              <a:t>’ (voorbeelden van meest toegepaste maatregelen)</a:t>
            </a:r>
          </a:p>
          <a:p>
            <a:pPr algn="ctr"/>
            <a:r>
              <a:rPr lang="nl-NL" sz="2000" dirty="0"/>
              <a:t>Verkenning met vastgoedinvesteerders</a:t>
            </a:r>
          </a:p>
          <a:p>
            <a:pPr algn="ctr"/>
            <a:r>
              <a:rPr lang="nl-NL" sz="2000" dirty="0"/>
              <a:t>Hoe moeten prestaties van maatregelen inzichtelijk gemaakt worden?</a:t>
            </a:r>
          </a:p>
          <a:p>
            <a:pPr algn="ctr"/>
            <a:r>
              <a:rPr lang="nl-NL" sz="2000" dirty="0"/>
              <a:t>Progressie visualiseren</a:t>
            </a:r>
          </a:p>
          <a:p>
            <a:pPr algn="ctr"/>
            <a:r>
              <a:rPr lang="nl-NL" sz="2000" dirty="0"/>
              <a:t>Wat kost het en hoe gaan we het betalen?</a:t>
            </a:r>
          </a:p>
          <a:p>
            <a:pPr algn="ctr"/>
            <a:endParaRPr lang="nl-NL" sz="2000" dirty="0"/>
          </a:p>
          <a:p>
            <a:pPr algn="ctr"/>
            <a:endParaRPr lang="nl-NL" sz="2000" dirty="0"/>
          </a:p>
          <a:p>
            <a:pPr algn="ctr"/>
            <a:endParaRPr lang="nl-NL" sz="2000" dirty="0"/>
          </a:p>
          <a:p>
            <a:pPr algn="ctr"/>
            <a:endParaRPr lang="nl-NL" sz="2800" dirty="0"/>
          </a:p>
        </p:txBody>
      </p:sp>
    </p:spTree>
    <p:extLst>
      <p:ext uri="{BB962C8B-B14F-4D97-AF65-F5344CB8AC3E}">
        <p14:creationId xmlns:p14="http://schemas.microsoft.com/office/powerpoint/2010/main" val="1009961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40D800C8-51AE-427B-B454-29C439C508D5}"/>
              </a:ext>
            </a:extLst>
          </p:cNvPr>
          <p:cNvSpPr txBox="1"/>
          <p:nvPr/>
        </p:nvSpPr>
        <p:spPr>
          <a:xfrm>
            <a:off x="5621896" y="3238150"/>
            <a:ext cx="948208" cy="646331"/>
          </a:xfrm>
          <a:prstGeom prst="rect">
            <a:avLst/>
          </a:prstGeom>
          <a:noFill/>
        </p:spPr>
        <p:txBody>
          <a:bodyPr wrap="none" rtlCol="0">
            <a:spAutoFit/>
          </a:bodyPr>
          <a:lstStyle/>
          <a:p>
            <a:r>
              <a:rPr lang="nl-NL" dirty="0"/>
              <a:t>Vragen?</a:t>
            </a:r>
          </a:p>
          <a:p>
            <a:pPr marL="285750" indent="-285750">
              <a:buFontTx/>
              <a:buChar char="-"/>
            </a:pPr>
            <a:endParaRPr lang="nl-NL" dirty="0"/>
          </a:p>
        </p:txBody>
      </p:sp>
    </p:spTree>
    <p:extLst>
      <p:ext uri="{BB962C8B-B14F-4D97-AF65-F5344CB8AC3E}">
        <p14:creationId xmlns:p14="http://schemas.microsoft.com/office/powerpoint/2010/main" val="1256767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116CBAE2-4DAB-45E3-9285-F5085C351E9D}"/>
              </a:ext>
            </a:extLst>
          </p:cNvPr>
          <p:cNvSpPr txBox="1"/>
          <p:nvPr/>
        </p:nvSpPr>
        <p:spPr>
          <a:xfrm>
            <a:off x="1802071" y="2782669"/>
            <a:ext cx="8587864" cy="646331"/>
          </a:xfrm>
          <a:prstGeom prst="rect">
            <a:avLst/>
          </a:prstGeom>
          <a:noFill/>
        </p:spPr>
        <p:txBody>
          <a:bodyPr wrap="none" rtlCol="0">
            <a:spAutoFit/>
          </a:bodyPr>
          <a:lstStyle/>
          <a:p>
            <a:pPr algn="ctr"/>
            <a:r>
              <a:rPr lang="nl-NL" i="1" dirty="0"/>
              <a:t>Laten we proberen met zoveel mogelijk gebieds- en ketenpartners tot afspraken te komen </a:t>
            </a:r>
          </a:p>
          <a:p>
            <a:pPr algn="ctr"/>
            <a:r>
              <a:rPr lang="nl-NL" i="1" dirty="0"/>
              <a:t>over een </a:t>
            </a:r>
            <a:r>
              <a:rPr lang="nl-NL" i="1" dirty="0" err="1"/>
              <a:t>klimaatrobuuste</a:t>
            </a:r>
            <a:r>
              <a:rPr lang="nl-NL" i="1" dirty="0"/>
              <a:t> gebouwde omgeving</a:t>
            </a:r>
          </a:p>
        </p:txBody>
      </p:sp>
    </p:spTree>
    <p:extLst>
      <p:ext uri="{BB962C8B-B14F-4D97-AF65-F5344CB8AC3E}">
        <p14:creationId xmlns:p14="http://schemas.microsoft.com/office/powerpoint/2010/main" val="986060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9822D8D-A32B-42CC-B17E-6CACEDE2BE93}"/>
              </a:ext>
            </a:extLst>
          </p:cNvPr>
          <p:cNvPicPr>
            <a:picLocks noChangeAspect="1"/>
          </p:cNvPicPr>
          <p:nvPr/>
        </p:nvPicPr>
        <p:blipFill rotWithShape="1">
          <a:blip r:embed="rId2"/>
          <a:srcRect l="5051" t="13469" r="28520" b="19047"/>
          <a:stretch/>
        </p:blipFill>
        <p:spPr>
          <a:xfrm>
            <a:off x="756944" y="374979"/>
            <a:ext cx="6038502" cy="3450572"/>
          </a:xfrm>
          <a:prstGeom prst="rect">
            <a:avLst/>
          </a:prstGeom>
        </p:spPr>
      </p:pic>
      <p:pic>
        <p:nvPicPr>
          <p:cNvPr id="6" name="Afbeelding 5">
            <a:extLst>
              <a:ext uri="{FF2B5EF4-FFF2-40B4-BE49-F238E27FC236}">
                <a16:creationId xmlns:a16="http://schemas.microsoft.com/office/drawing/2014/main" id="{97B4225E-4F8D-45B6-9B57-B5E4F84B0D87}"/>
              </a:ext>
            </a:extLst>
          </p:cNvPr>
          <p:cNvPicPr>
            <a:picLocks noChangeAspect="1"/>
          </p:cNvPicPr>
          <p:nvPr/>
        </p:nvPicPr>
        <p:blipFill rotWithShape="1">
          <a:blip r:embed="rId3"/>
          <a:srcRect l="5051" t="13741" r="27526" b="19048"/>
          <a:stretch/>
        </p:blipFill>
        <p:spPr>
          <a:xfrm>
            <a:off x="5756988" y="3014258"/>
            <a:ext cx="6186196" cy="3468763"/>
          </a:xfrm>
          <a:prstGeom prst="rect">
            <a:avLst/>
          </a:prstGeom>
        </p:spPr>
      </p:pic>
      <p:sp>
        <p:nvSpPr>
          <p:cNvPr id="7" name="Tekstvak 6">
            <a:extLst>
              <a:ext uri="{FF2B5EF4-FFF2-40B4-BE49-F238E27FC236}">
                <a16:creationId xmlns:a16="http://schemas.microsoft.com/office/drawing/2014/main" id="{AAE2B331-BB0E-45E9-BD02-EE619253E96B}"/>
              </a:ext>
            </a:extLst>
          </p:cNvPr>
          <p:cNvSpPr txBox="1"/>
          <p:nvPr/>
        </p:nvSpPr>
        <p:spPr>
          <a:xfrm>
            <a:off x="8713558" y="1325287"/>
            <a:ext cx="1311513" cy="369332"/>
          </a:xfrm>
          <a:prstGeom prst="rect">
            <a:avLst/>
          </a:prstGeom>
          <a:noFill/>
        </p:spPr>
        <p:txBody>
          <a:bodyPr wrap="none" rtlCol="0">
            <a:spAutoFit/>
          </a:bodyPr>
          <a:lstStyle/>
          <a:p>
            <a:r>
              <a:rPr lang="nl-NL" dirty="0"/>
              <a:t>Zomer 2020</a:t>
            </a:r>
          </a:p>
        </p:txBody>
      </p:sp>
    </p:spTree>
    <p:extLst>
      <p:ext uri="{BB962C8B-B14F-4D97-AF65-F5344CB8AC3E}">
        <p14:creationId xmlns:p14="http://schemas.microsoft.com/office/powerpoint/2010/main" val="1688033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1D226F31-3D53-4ACA-B344-EC57425BFDCB}"/>
              </a:ext>
            </a:extLst>
          </p:cNvPr>
          <p:cNvSpPr txBox="1"/>
          <p:nvPr/>
        </p:nvSpPr>
        <p:spPr>
          <a:xfrm>
            <a:off x="4726651" y="3105834"/>
            <a:ext cx="2738698" cy="646331"/>
          </a:xfrm>
          <a:prstGeom prst="rect">
            <a:avLst/>
          </a:prstGeom>
          <a:noFill/>
        </p:spPr>
        <p:txBody>
          <a:bodyPr wrap="none" rtlCol="0">
            <a:spAutoFit/>
          </a:bodyPr>
          <a:lstStyle/>
          <a:p>
            <a:r>
              <a:rPr lang="nl-NL" dirty="0"/>
              <a:t>September – Kerst:</a:t>
            </a:r>
          </a:p>
          <a:p>
            <a:r>
              <a:rPr lang="nl-NL" dirty="0"/>
              <a:t>&gt;40 individuele gesprekken</a:t>
            </a:r>
          </a:p>
        </p:txBody>
      </p:sp>
    </p:spTree>
    <p:extLst>
      <p:ext uri="{BB962C8B-B14F-4D97-AF65-F5344CB8AC3E}">
        <p14:creationId xmlns:p14="http://schemas.microsoft.com/office/powerpoint/2010/main" val="344644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E7CDDC2F-69BC-4DAC-98DD-9A898EF42BA5}"/>
              </a:ext>
            </a:extLst>
          </p:cNvPr>
          <p:cNvSpPr txBox="1"/>
          <p:nvPr/>
        </p:nvSpPr>
        <p:spPr>
          <a:xfrm>
            <a:off x="3768535" y="1720840"/>
            <a:ext cx="4654929" cy="3416320"/>
          </a:xfrm>
          <a:prstGeom prst="rect">
            <a:avLst/>
          </a:prstGeom>
          <a:noFill/>
        </p:spPr>
        <p:txBody>
          <a:bodyPr wrap="none" rtlCol="0">
            <a:spAutoFit/>
          </a:bodyPr>
          <a:lstStyle/>
          <a:p>
            <a:pPr algn="ctr"/>
            <a:r>
              <a:rPr lang="nl-NL" dirty="0"/>
              <a:t>2,5 week…</a:t>
            </a:r>
          </a:p>
          <a:p>
            <a:pPr algn="ctr"/>
            <a:r>
              <a:rPr lang="nl-NL" dirty="0"/>
              <a:t>5 sprints…</a:t>
            </a:r>
          </a:p>
          <a:p>
            <a:pPr algn="ctr"/>
            <a:r>
              <a:rPr lang="nl-NL" dirty="0"/>
              <a:t>&gt;40 keer stemmen…</a:t>
            </a:r>
          </a:p>
          <a:p>
            <a:pPr algn="ctr"/>
            <a:r>
              <a:rPr lang="nl-NL" dirty="0"/>
              <a:t>3 </a:t>
            </a:r>
            <a:r>
              <a:rPr lang="nl-NL" dirty="0" err="1"/>
              <a:t>werkgroepbijeenkomsten</a:t>
            </a:r>
            <a:r>
              <a:rPr lang="nl-NL" dirty="0"/>
              <a:t>….</a:t>
            </a:r>
          </a:p>
          <a:p>
            <a:pPr algn="ctr"/>
            <a:r>
              <a:rPr lang="nl-NL" dirty="0"/>
              <a:t>Deze strik….</a:t>
            </a:r>
          </a:p>
          <a:p>
            <a:pPr algn="ctr"/>
            <a:r>
              <a:rPr lang="nl-NL" dirty="0"/>
              <a:t>&gt;30 uur digitaal overleg….</a:t>
            </a:r>
          </a:p>
          <a:p>
            <a:pPr algn="ctr"/>
            <a:endParaRPr lang="nl-NL" dirty="0"/>
          </a:p>
          <a:p>
            <a:pPr algn="ctr"/>
            <a:endParaRPr lang="nl-NL" dirty="0"/>
          </a:p>
          <a:p>
            <a:pPr algn="ctr"/>
            <a:r>
              <a:rPr lang="nl-NL" dirty="0"/>
              <a:t>Bestuurlijk/-/directiemoment 16 juli: markeren!</a:t>
            </a:r>
          </a:p>
          <a:p>
            <a:pPr algn="ctr"/>
            <a:r>
              <a:rPr lang="nl-NL" dirty="0"/>
              <a:t>Individuele besluitvorming</a:t>
            </a:r>
          </a:p>
          <a:p>
            <a:pPr algn="ctr"/>
            <a:r>
              <a:rPr lang="nl-NL" dirty="0"/>
              <a:t>Uiterlijk eind oktober afgerond</a:t>
            </a:r>
          </a:p>
          <a:p>
            <a:pPr algn="ctr"/>
            <a:endParaRPr lang="nl-NL" dirty="0"/>
          </a:p>
        </p:txBody>
      </p:sp>
    </p:spTree>
    <p:extLst>
      <p:ext uri="{BB962C8B-B14F-4D97-AF65-F5344CB8AC3E}">
        <p14:creationId xmlns:p14="http://schemas.microsoft.com/office/powerpoint/2010/main" val="552536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40D800C8-51AE-427B-B454-29C439C508D5}"/>
              </a:ext>
            </a:extLst>
          </p:cNvPr>
          <p:cNvSpPr txBox="1"/>
          <p:nvPr/>
        </p:nvSpPr>
        <p:spPr>
          <a:xfrm>
            <a:off x="1585519" y="1859339"/>
            <a:ext cx="9866355" cy="3139321"/>
          </a:xfrm>
          <a:prstGeom prst="rect">
            <a:avLst/>
          </a:prstGeom>
          <a:noFill/>
        </p:spPr>
        <p:txBody>
          <a:bodyPr wrap="none" rtlCol="0">
            <a:spAutoFit/>
          </a:bodyPr>
          <a:lstStyle/>
          <a:p>
            <a:r>
              <a:rPr lang="nl-NL" dirty="0"/>
              <a:t>Behoeftes: </a:t>
            </a:r>
          </a:p>
          <a:p>
            <a:endParaRPr lang="nl-NL" dirty="0"/>
          </a:p>
          <a:p>
            <a:pPr marL="285750" indent="-285750">
              <a:buFontTx/>
              <a:buChar char="-"/>
            </a:pPr>
            <a:r>
              <a:rPr lang="nl-NL" dirty="0"/>
              <a:t>Uniformiteit/level </a:t>
            </a:r>
            <a:r>
              <a:rPr lang="nl-NL" dirty="0" err="1"/>
              <a:t>playing</a:t>
            </a:r>
            <a:r>
              <a:rPr lang="nl-NL" dirty="0"/>
              <a:t> field</a:t>
            </a:r>
          </a:p>
          <a:p>
            <a:pPr marL="285750" indent="-285750">
              <a:buFontTx/>
              <a:buChar char="-"/>
            </a:pPr>
            <a:r>
              <a:rPr lang="nl-NL" dirty="0"/>
              <a:t>Prestaties, geen maatregelen</a:t>
            </a:r>
          </a:p>
          <a:p>
            <a:pPr marL="285750" indent="-285750">
              <a:buFontTx/>
              <a:buChar char="-"/>
            </a:pPr>
            <a:r>
              <a:rPr lang="nl-NL" dirty="0"/>
              <a:t>Nieuwbouw </a:t>
            </a:r>
            <a:r>
              <a:rPr lang="nl-NL" dirty="0" err="1"/>
              <a:t>èn</a:t>
            </a:r>
            <a:r>
              <a:rPr lang="nl-NL" dirty="0"/>
              <a:t> Bestaande gebouwde omgeving</a:t>
            </a:r>
          </a:p>
          <a:p>
            <a:pPr marL="285750" indent="-285750">
              <a:buFontTx/>
              <a:buChar char="-"/>
            </a:pPr>
            <a:r>
              <a:rPr lang="nl-NL" dirty="0"/>
              <a:t>Generiek </a:t>
            </a:r>
            <a:r>
              <a:rPr lang="nl-NL" dirty="0" err="1"/>
              <a:t>èn</a:t>
            </a:r>
            <a:r>
              <a:rPr lang="nl-NL" dirty="0"/>
              <a:t> recht doen aan </a:t>
            </a:r>
            <a:r>
              <a:rPr lang="nl-NL" dirty="0" err="1"/>
              <a:t>gebiedsspecifieke</a:t>
            </a:r>
            <a:r>
              <a:rPr lang="nl-NL" dirty="0"/>
              <a:t> verschillen</a:t>
            </a:r>
          </a:p>
          <a:p>
            <a:pPr marL="285750" indent="-285750">
              <a:buFontTx/>
              <a:buChar char="-"/>
            </a:pPr>
            <a:r>
              <a:rPr lang="nl-NL" dirty="0"/>
              <a:t>Praktisch toepasbaar</a:t>
            </a:r>
          </a:p>
          <a:p>
            <a:pPr marL="285750" indent="-285750">
              <a:buFontTx/>
              <a:buChar char="-"/>
            </a:pPr>
            <a:r>
              <a:rPr lang="nl-NL" dirty="0"/>
              <a:t>Aansluiten op bestaande </a:t>
            </a:r>
            <a:r>
              <a:rPr lang="nl-NL" dirty="0" err="1"/>
              <a:t>werkwijzes</a:t>
            </a:r>
            <a:r>
              <a:rPr lang="nl-NL" dirty="0"/>
              <a:t> </a:t>
            </a:r>
          </a:p>
          <a:p>
            <a:pPr marL="285750" indent="-285750">
              <a:buFontTx/>
              <a:buChar char="-"/>
            </a:pPr>
            <a:r>
              <a:rPr lang="nl-NL" dirty="0"/>
              <a:t>Waar mogelijk ook aansluiten op RAS &amp; lokaal beleid</a:t>
            </a:r>
          </a:p>
          <a:p>
            <a:pPr marL="285750" indent="-285750">
              <a:buFontTx/>
              <a:buChar char="-"/>
            </a:pPr>
            <a:r>
              <a:rPr lang="nl-NL" dirty="0"/>
              <a:t>Eerst gezamenlijk afspraken maken, dan pas vastleggen (eerst privaatrechtelijk, dan publiekrechtelijk)</a:t>
            </a:r>
          </a:p>
          <a:p>
            <a:pPr marL="285750" indent="-285750">
              <a:buFontTx/>
              <a:buChar char="-"/>
            </a:pPr>
            <a:endParaRPr lang="nl-NL" dirty="0"/>
          </a:p>
        </p:txBody>
      </p:sp>
    </p:spTree>
    <p:extLst>
      <p:ext uri="{BB962C8B-B14F-4D97-AF65-F5344CB8AC3E}">
        <p14:creationId xmlns:p14="http://schemas.microsoft.com/office/powerpoint/2010/main" val="3704567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882627B-DB24-4DF7-9350-6966BCEC2FE6}"/>
              </a:ext>
            </a:extLst>
          </p:cNvPr>
          <p:cNvPicPr>
            <a:picLocks noChangeAspect="1"/>
          </p:cNvPicPr>
          <p:nvPr/>
        </p:nvPicPr>
        <p:blipFill>
          <a:blip r:embed="rId2"/>
          <a:stretch>
            <a:fillRect/>
          </a:stretch>
        </p:blipFill>
        <p:spPr>
          <a:xfrm>
            <a:off x="2559585" y="986009"/>
            <a:ext cx="7072829" cy="4885981"/>
          </a:xfrm>
          <a:prstGeom prst="rect">
            <a:avLst/>
          </a:prstGeom>
        </p:spPr>
      </p:pic>
    </p:spTree>
    <p:extLst>
      <p:ext uri="{BB962C8B-B14F-4D97-AF65-F5344CB8AC3E}">
        <p14:creationId xmlns:p14="http://schemas.microsoft.com/office/powerpoint/2010/main" val="280787898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5F177B423838479BB10E1299345823" ma:contentTypeVersion="12" ma:contentTypeDescription="Een nieuw document maken." ma:contentTypeScope="" ma:versionID="326cc1915cbf6d0c37dee6d52217ed02">
  <xsd:schema xmlns:xsd="http://www.w3.org/2001/XMLSchema" xmlns:xs="http://www.w3.org/2001/XMLSchema" xmlns:p="http://schemas.microsoft.com/office/2006/metadata/properties" xmlns:ns2="055ea726-0d9f-4d54-9d5c-be7c4e784557" xmlns:ns3="92613c27-8d25-4f71-910e-a84771bde981" targetNamespace="http://schemas.microsoft.com/office/2006/metadata/properties" ma:root="true" ma:fieldsID="8e2376013ea2871f0d3747591f17acbe" ns2:_="" ns3:_="">
    <xsd:import namespace="055ea726-0d9f-4d54-9d5c-be7c4e784557"/>
    <xsd:import namespace="92613c27-8d25-4f71-910e-a84771bde98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5ea726-0d9f-4d54-9d5c-be7c4e784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2613c27-8d25-4f71-910e-a84771bde981"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9C9997-D03F-4976-94CA-F1C76332BC5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BD248AC-C6DD-4348-890B-3ABC7BE2BFF1}">
  <ds:schemaRefs>
    <ds:schemaRef ds:uri="http://schemas.microsoft.com/sharepoint/v3/contenttype/forms"/>
  </ds:schemaRefs>
</ds:datastoreItem>
</file>

<file path=customXml/itemProps3.xml><?xml version="1.0" encoding="utf-8"?>
<ds:datastoreItem xmlns:ds="http://schemas.openxmlformats.org/officeDocument/2006/customXml" ds:itemID="{7C58E0D0-B071-4ACE-BE34-2BAA267E8B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5ea726-0d9f-4d54-9d5c-be7c4e784557"/>
    <ds:schemaRef ds:uri="92613c27-8d25-4f71-910e-a84771bde9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2619</TotalTime>
  <Words>2360</Words>
  <Application>Microsoft Macintosh PowerPoint</Application>
  <PresentationFormat>Breedbeeld</PresentationFormat>
  <Paragraphs>239</Paragraphs>
  <Slides>31</Slides>
  <Notes>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31</vt:i4>
      </vt:variant>
    </vt:vector>
  </HeadingPairs>
  <TitlesOfParts>
    <vt:vector size="36" baseType="lpstr">
      <vt:lpstr>Arial</vt:lpstr>
      <vt:lpstr>Calibri</vt:lpstr>
      <vt:lpstr>Calibri Light</vt:lpstr>
      <vt:lpstr>Calibri-Bold</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De prestatie-eisen</vt:lpstr>
      <vt:lpstr>Hitte</vt:lpstr>
      <vt:lpstr>Droogte </vt:lpstr>
      <vt:lpstr>Wateroverlast</vt:lpstr>
      <vt:lpstr>Natuurinclusiviteit &amp; Biodiversiteit</vt:lpstr>
      <vt:lpstr>Bodemdaling</vt:lpstr>
      <vt:lpstr>Gevolgbeperking overstromingen</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Sander van der Wal</dc:creator>
  <cp:lastModifiedBy>Martine Tekelenburg</cp:lastModifiedBy>
  <cp:revision>5</cp:revision>
  <dcterms:created xsi:type="dcterms:W3CDTF">2021-06-19T18:41:04Z</dcterms:created>
  <dcterms:modified xsi:type="dcterms:W3CDTF">2021-06-23T07:30:38Z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0x010100985F177B423838479BB10E1299345823</vt:lpwstr>
  </property>
</Properties>
</file>