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3"/>
  </p:notesMasterIdLst>
  <p:sldIdLst>
    <p:sldId id="262" r:id="rId2"/>
    <p:sldId id="288" r:id="rId3"/>
    <p:sldId id="267" r:id="rId4"/>
    <p:sldId id="292" r:id="rId5"/>
    <p:sldId id="300" r:id="rId6"/>
    <p:sldId id="301" r:id="rId7"/>
    <p:sldId id="293" r:id="rId8"/>
    <p:sldId id="294" r:id="rId9"/>
    <p:sldId id="295" r:id="rId10"/>
    <p:sldId id="297" r:id="rId11"/>
    <p:sldId id="296" r:id="rId12"/>
  </p:sldIdLst>
  <p:sldSz cx="9144000" cy="6858000" type="screen4x3"/>
  <p:notesSz cx="6669088" cy="987266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Standaardsectie" id="{90D090BA-23E1-CD4E-9FD9-E04EDBF0253D}">
          <p14:sldIdLst>
            <p14:sldId id="262"/>
            <p14:sldId id="288"/>
            <p14:sldId id="267"/>
            <p14:sldId id="292"/>
            <p14:sldId id="300"/>
            <p14:sldId id="301"/>
            <p14:sldId id="293"/>
            <p14:sldId id="294"/>
            <p14:sldId id="295"/>
            <p14:sldId id="297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80611" autoAdjust="0"/>
  </p:normalViewPr>
  <p:slideViewPr>
    <p:cSldViewPr snapToGrid="0" snapToObjects="1">
      <p:cViewPr varScale="1">
        <p:scale>
          <a:sx n="105" d="100"/>
          <a:sy n="105" d="100"/>
        </p:scale>
        <p:origin x="154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D85917-8B15-42C8-914E-BF223B5FB471}" type="datetimeFigureOut">
              <a:rPr lang="nl-NL" smtClean="0"/>
              <a:t>21-2-2022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12838" y="1233488"/>
            <a:ext cx="444341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750" y="4751388"/>
            <a:ext cx="5335588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88925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8250" y="9377363"/>
            <a:ext cx="288925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19C0C7-B8E3-4F32-9911-72E0B6E02E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9792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spagin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68313" y="1557338"/>
            <a:ext cx="5943600" cy="175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indent="0" algn="l" eaLnBrk="1" hangingPunct="1">
              <a:buNone/>
            </a:pPr>
            <a:r>
              <a:rPr lang="nl-NL">
                <a:solidFill>
                  <a:schemeClr val="bg1"/>
                </a:solidFill>
                <a:ea typeface="ＭＳ Ｐゴシック" charset="0"/>
              </a:rPr>
              <a:t>Klikken om de ondertitelstijl van het model te bewerken</a:t>
            </a:r>
            <a:endParaRPr lang="nl-NL" dirty="0">
              <a:solidFill>
                <a:schemeClr val="bg1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90947D6D-F8C9-E24E-ADF9-1A5E47DD7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4435"/>
            <a:ext cx="8229600" cy="83347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78317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0"/>
            <a:ext cx="8153400" cy="817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Verdana"/>
              </a:defRPr>
            </a:lvl1pPr>
            <a:lvl2pPr>
              <a:defRPr>
                <a:latin typeface="Verdana"/>
              </a:defRPr>
            </a:lvl2pPr>
            <a:lvl3pPr>
              <a:defRPr>
                <a:latin typeface="Verdana"/>
              </a:defRPr>
            </a:lvl3pPr>
            <a:lvl4pPr>
              <a:defRPr>
                <a:latin typeface="Verdana"/>
              </a:defRPr>
            </a:lvl4pPr>
            <a:lvl5pPr>
              <a:defRPr>
                <a:latin typeface="Verdana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429028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533400" y="0"/>
            <a:ext cx="8153400" cy="817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44232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0"/>
            <a:ext cx="8153400" cy="817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33400" y="2057400"/>
            <a:ext cx="4000500" cy="3733800"/>
          </a:xfrm>
        </p:spPr>
        <p:txBody>
          <a:bodyPr/>
          <a:lstStyle>
            <a:lvl1pPr>
              <a:defRPr sz="2800">
                <a:latin typeface="Verdana"/>
              </a:defRPr>
            </a:lvl1pPr>
            <a:lvl2pPr>
              <a:defRPr sz="2400">
                <a:latin typeface="Verdana"/>
              </a:defRPr>
            </a:lvl2pPr>
            <a:lvl3pPr>
              <a:defRPr sz="2000">
                <a:latin typeface="Verdana"/>
              </a:defRPr>
            </a:lvl3pPr>
            <a:lvl4pPr>
              <a:defRPr sz="1800">
                <a:latin typeface="Verdana"/>
              </a:defRPr>
            </a:lvl4pPr>
            <a:lvl5pPr>
              <a:defRPr sz="1800">
                <a:latin typeface="Verdan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86300" y="2057400"/>
            <a:ext cx="4000500" cy="3733800"/>
          </a:xfrm>
        </p:spPr>
        <p:txBody>
          <a:bodyPr/>
          <a:lstStyle>
            <a:lvl1pPr>
              <a:defRPr sz="2800">
                <a:latin typeface="Verdana"/>
              </a:defRPr>
            </a:lvl1pPr>
            <a:lvl2pPr>
              <a:defRPr sz="2400">
                <a:latin typeface="Verdana"/>
              </a:defRPr>
            </a:lvl2pPr>
            <a:lvl3pPr>
              <a:defRPr sz="2000">
                <a:latin typeface="Verdana"/>
              </a:defRPr>
            </a:lvl3pPr>
            <a:lvl4pPr>
              <a:defRPr sz="1800">
                <a:latin typeface="Verdana"/>
              </a:defRPr>
            </a:lvl4pPr>
            <a:lvl5pPr>
              <a:defRPr sz="1800">
                <a:latin typeface="Verdan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745231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25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Verdana"/>
              </a:defRPr>
            </a:lvl1pPr>
            <a:lvl2pPr>
              <a:defRPr sz="2000">
                <a:latin typeface="Verdana"/>
              </a:defRPr>
            </a:lvl2pPr>
            <a:lvl3pPr>
              <a:defRPr sz="1800">
                <a:latin typeface="Verdana"/>
              </a:defRPr>
            </a:lvl3pPr>
            <a:lvl4pPr>
              <a:defRPr sz="1600">
                <a:latin typeface="Verdana"/>
              </a:defRPr>
            </a:lvl4pPr>
            <a:lvl5pPr>
              <a:defRPr sz="1600">
                <a:latin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Verdana"/>
              </a:defRPr>
            </a:lvl1pPr>
            <a:lvl2pPr>
              <a:defRPr sz="2000">
                <a:latin typeface="Verdana"/>
              </a:defRPr>
            </a:lvl2pPr>
            <a:lvl3pPr>
              <a:defRPr sz="1800">
                <a:latin typeface="Verdana"/>
              </a:defRPr>
            </a:lvl3pPr>
            <a:lvl4pPr>
              <a:defRPr sz="1600">
                <a:latin typeface="Verdana"/>
              </a:defRPr>
            </a:lvl4pPr>
            <a:lvl5pPr>
              <a:defRPr sz="1600">
                <a:latin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136269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1042988"/>
            <a:ext cx="5111750" cy="50831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042988"/>
            <a:ext cx="3008313" cy="50831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533400" y="0"/>
            <a:ext cx="8153400" cy="8255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41080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1031875"/>
            <a:ext cx="5486400" cy="3695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533400" y="0"/>
            <a:ext cx="8153400" cy="8255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96285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0"/>
            <a:ext cx="8153400" cy="8255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Verdana"/>
              </a:defRPr>
            </a:lvl1pPr>
            <a:lvl2pPr>
              <a:defRPr>
                <a:latin typeface="Verdana"/>
              </a:defRPr>
            </a:lvl2pPr>
            <a:lvl3pPr>
              <a:defRPr>
                <a:latin typeface="Verdana"/>
              </a:defRPr>
            </a:lvl3pPr>
            <a:lvl4pPr>
              <a:defRPr>
                <a:latin typeface="Verdana"/>
              </a:defRPr>
            </a:lvl4pPr>
            <a:lvl5pPr>
              <a:defRPr>
                <a:latin typeface="Verdana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372884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 userDrawn="1"/>
        </p:nvSpPr>
        <p:spPr>
          <a:xfrm>
            <a:off x="468313" y="1916832"/>
            <a:ext cx="8153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nl-NL" dirty="0">
                <a:solidFill>
                  <a:schemeClr val="bg1"/>
                </a:solidFill>
                <a:latin typeface="Verdana"/>
                <a:ea typeface="ＭＳ Ｐゴシック" charset="0"/>
                <a:cs typeface="ＭＳ Ｐゴシック" charset="0"/>
              </a:rPr>
              <a:t>Alles helder…</a:t>
            </a:r>
          </a:p>
        </p:txBody>
      </p:sp>
    </p:spTree>
    <p:extLst>
      <p:ext uri="{BB962C8B-B14F-4D97-AF65-F5344CB8AC3E}">
        <p14:creationId xmlns:p14="http://schemas.microsoft.com/office/powerpoint/2010/main" val="3013600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2057400"/>
            <a:ext cx="8153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de </a:t>
            </a:r>
            <a:r>
              <a:rPr lang="en-US" dirty="0" err="1"/>
              <a:t>tekststijl</a:t>
            </a:r>
            <a:r>
              <a:rPr lang="en-US" dirty="0"/>
              <a:t> van het model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bewerken</a:t>
            </a:r>
            <a:endParaRPr lang="en-US" dirty="0"/>
          </a:p>
        </p:txBody>
      </p:sp>
      <p:sp>
        <p:nvSpPr>
          <p:cNvPr id="7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33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9A1B153-4777-F044-A4A8-4FDE5C29340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105973" y="6003061"/>
            <a:ext cx="1325106" cy="4948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7" r:id="rId7"/>
    <p:sldLayoutId id="2147483658" r:id="rId8"/>
    <p:sldLayoutId id="2147483661" r:id="rId9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i="0">
          <a:solidFill>
            <a:schemeClr val="tx2"/>
          </a:solidFill>
          <a:latin typeface="Verdana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>
          <a:solidFill>
            <a:schemeClr val="tx1"/>
          </a:solidFill>
          <a:latin typeface="Verdana"/>
          <a:ea typeface="+mn-ea"/>
          <a:cs typeface="+mn-cs"/>
        </a:defRPr>
      </a:lvl1pPr>
      <a:lvl2pPr marL="742950" indent="-285750"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buChar char="•"/>
        <a:defRPr i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lnSpc>
          <a:spcPts val="2800"/>
        </a:lnSpc>
        <a:spcBef>
          <a:spcPct val="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00B479B-3DE5-4B92-B8A7-C9FC2D722F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5" t="340" r="-3414" b="17757"/>
          <a:stretch/>
        </p:blipFill>
        <p:spPr bwMode="auto">
          <a:xfrm>
            <a:off x="5652450" y="1437913"/>
            <a:ext cx="3319990" cy="3903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AFF59EB7-5B52-1A4E-BE80-D4DA20CF4C6F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01083" y="2057400"/>
            <a:ext cx="5351367" cy="3733800"/>
          </a:xfrm>
        </p:spPr>
        <p:txBody>
          <a:bodyPr/>
          <a:lstStyle/>
          <a:p>
            <a:r>
              <a:rPr lang="en-US" sz="2000" dirty="0">
                <a:solidFill>
                  <a:schemeClr val="tx2"/>
                </a:solidFill>
              </a:rPr>
              <a:t>Stand van </a:t>
            </a:r>
            <a:r>
              <a:rPr lang="en-US" sz="2000" dirty="0" err="1">
                <a:solidFill>
                  <a:schemeClr val="tx2"/>
                </a:solidFill>
              </a:rPr>
              <a:t>zaken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Platform Water </a:t>
            </a:r>
            <a:r>
              <a:rPr lang="en-US" sz="2400" b="1" dirty="0" err="1">
                <a:solidFill>
                  <a:schemeClr val="tx2"/>
                </a:solidFill>
              </a:rPr>
              <a:t>Vallei</a:t>
            </a:r>
            <a:r>
              <a:rPr lang="en-US" sz="2400" b="1" dirty="0">
                <a:solidFill>
                  <a:schemeClr val="tx2"/>
                </a:solidFill>
              </a:rPr>
              <a:t> en </a:t>
            </a:r>
            <a:r>
              <a:rPr lang="en-US" sz="2400" b="1" dirty="0" err="1">
                <a:solidFill>
                  <a:schemeClr val="tx2"/>
                </a:solidFill>
              </a:rPr>
              <a:t>Eem</a:t>
            </a:r>
            <a:endParaRPr lang="en-US" sz="2400" b="1" dirty="0">
              <a:solidFill>
                <a:schemeClr val="tx2"/>
              </a:solidFill>
            </a:endParaRPr>
          </a:p>
          <a:p>
            <a:endParaRPr lang="en-US" sz="2400" b="1" dirty="0">
              <a:solidFill>
                <a:schemeClr val="tx2"/>
              </a:solidFill>
            </a:endParaRPr>
          </a:p>
          <a:p>
            <a:endParaRPr lang="en-US" sz="2400" b="1" dirty="0">
              <a:solidFill>
                <a:schemeClr val="tx2"/>
              </a:solidFill>
            </a:endParaRPr>
          </a:p>
          <a:p>
            <a:r>
              <a:rPr lang="en-US" sz="2400" i="1" dirty="0">
                <a:solidFill>
                  <a:schemeClr val="tx2"/>
                </a:solidFill>
              </a:rPr>
              <a:t>Het begin is er…</a:t>
            </a:r>
            <a:endParaRPr lang="nl-NL" sz="2400" i="1" dirty="0">
              <a:solidFill>
                <a:schemeClr val="tx2"/>
              </a:solidFill>
            </a:endParaRPr>
          </a:p>
          <a:p>
            <a:endParaRPr lang="nl-NL" sz="2000" dirty="0">
              <a:solidFill>
                <a:schemeClr val="tx2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0C8583B-19D5-164A-91EC-D1E01A075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Gevolgbeperking overstromingen</a:t>
            </a:r>
          </a:p>
        </p:txBody>
      </p:sp>
    </p:spTree>
    <p:extLst>
      <p:ext uri="{BB962C8B-B14F-4D97-AF65-F5344CB8AC3E}">
        <p14:creationId xmlns:p14="http://schemas.microsoft.com/office/powerpoint/2010/main" val="3310615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76F7B-DCAA-4586-B06F-DEC976402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</a:t>
            </a:r>
            <a:r>
              <a:rPr lang="en-US" dirty="0" err="1"/>
              <a:t>ontwerp-Omgevingsverordening</a:t>
            </a:r>
            <a:r>
              <a:rPr lang="en-US" dirty="0"/>
              <a:t> PU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714FF-2384-46C9-B095-7B3E9321BA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Instructieregel</a:t>
            </a:r>
            <a:endParaRPr lang="nl-NL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402E71D-2352-48E3-995E-72FF3449EF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199" y="2333660"/>
            <a:ext cx="8080979" cy="1432797"/>
          </a:xfrm>
        </p:spPr>
      </p:pic>
    </p:spTree>
    <p:extLst>
      <p:ext uri="{BB962C8B-B14F-4D97-AF65-F5344CB8AC3E}">
        <p14:creationId xmlns:p14="http://schemas.microsoft.com/office/powerpoint/2010/main" val="730095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EEA3505-43FF-419C-8C15-87AB1614F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vliegende</a:t>
            </a:r>
            <a:r>
              <a:rPr lang="en-US" dirty="0"/>
              <a:t> start…?</a:t>
            </a:r>
            <a:endParaRPr lang="nl-NL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CC79C90-4F8E-4B6B-AD1F-DCE9131DF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057399"/>
            <a:ext cx="8153400" cy="445225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Hoe nu </a:t>
            </a:r>
            <a:r>
              <a:rPr lang="en-US" dirty="0" err="1"/>
              <a:t>verder</a:t>
            </a:r>
            <a:r>
              <a:rPr lang="en-US" dirty="0"/>
              <a:t>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voorstel</a:t>
            </a:r>
            <a:r>
              <a:rPr lang="en-US" dirty="0"/>
              <a:t> in </a:t>
            </a:r>
            <a:r>
              <a:rPr lang="en-US" dirty="0" err="1"/>
              <a:t>Bestuurlijk</a:t>
            </a:r>
            <a:r>
              <a:rPr lang="en-US" dirty="0"/>
              <a:t> platform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err="1"/>
              <a:t>Routekaart</a:t>
            </a:r>
            <a:r>
              <a:rPr lang="en-US" dirty="0"/>
              <a:t> 2022-2050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err="1"/>
              <a:t>Beleggen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RO, </a:t>
            </a:r>
            <a:r>
              <a:rPr lang="en-US" dirty="0" err="1"/>
              <a:t>assetsmanagement</a:t>
            </a:r>
            <a:r>
              <a:rPr lang="en-US" dirty="0"/>
              <a:t> en </a:t>
            </a:r>
            <a:r>
              <a:rPr lang="en-US" dirty="0" err="1"/>
              <a:t>veiligheidsdriehoek</a:t>
            </a:r>
            <a:endParaRPr lang="en-US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err="1"/>
              <a:t>bestuurlijk</a:t>
            </a:r>
            <a:r>
              <a:rPr lang="en-US" dirty="0"/>
              <a:t> en </a:t>
            </a:r>
            <a:r>
              <a:rPr lang="en-US" dirty="0" err="1"/>
              <a:t>ambtelijk</a:t>
            </a:r>
            <a:r>
              <a:rPr lang="en-US" dirty="0"/>
              <a:t> </a:t>
            </a:r>
            <a:r>
              <a:rPr lang="en-US" dirty="0" err="1"/>
              <a:t>opdrachtgever</a:t>
            </a:r>
            <a:r>
              <a:rPr lang="en-US" dirty="0"/>
              <a:t> </a:t>
            </a:r>
            <a:r>
              <a:rPr lang="en-US" dirty="0" err="1"/>
              <a:t>benoemen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nl-NL" dirty="0"/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Bestuurlijk platform: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pas op de plaats, eerst ‘bestuurlijke </a:t>
            </a:r>
            <a:r>
              <a:rPr lang="nl-NL" dirty="0" err="1"/>
              <a:t>troika</a:t>
            </a:r>
            <a:r>
              <a:rPr lang="nl-NL" dirty="0"/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207284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B346B-8C65-47C7-80CF-BB62CD6B3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Gezamenlijke</a:t>
            </a:r>
            <a:r>
              <a:rPr lang="en-US" dirty="0"/>
              <a:t> </a:t>
            </a:r>
            <a:r>
              <a:rPr lang="en-US" dirty="0" err="1"/>
              <a:t>aanpak</a:t>
            </a:r>
            <a:r>
              <a:rPr lang="en-US" dirty="0"/>
              <a:t> 2020-2021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8F1B4-C517-422A-88EE-BF06DD122D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Ontwikkelingen</a:t>
            </a:r>
            <a:endParaRPr lang="nl-N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B45540-6738-4286-9238-7AE55D101B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199" y="2174875"/>
            <a:ext cx="6357257" cy="3951288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err="1"/>
              <a:t>Impactanalyse</a:t>
            </a:r>
            <a:r>
              <a:rPr lang="en-US" dirty="0"/>
              <a:t> VRU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Risico-</a:t>
            </a:r>
            <a:r>
              <a:rPr lang="en-US" dirty="0" err="1"/>
              <a:t>inventarisatie</a:t>
            </a:r>
            <a:r>
              <a:rPr lang="en-US" dirty="0"/>
              <a:t> </a:t>
            </a:r>
            <a:r>
              <a:rPr lang="en-US" dirty="0" err="1"/>
              <a:t>objecten</a:t>
            </a:r>
            <a:endParaRPr lang="en-US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err="1"/>
              <a:t>Handreiking</a:t>
            </a:r>
            <a:r>
              <a:rPr lang="en-US" dirty="0"/>
              <a:t> </a:t>
            </a:r>
            <a:r>
              <a:rPr lang="en-US" dirty="0" err="1"/>
              <a:t>gevolgbeperking</a:t>
            </a:r>
            <a:endParaRPr lang="en-US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err="1"/>
              <a:t>Afspraken</a:t>
            </a:r>
            <a:r>
              <a:rPr lang="en-US" dirty="0"/>
              <a:t> </a:t>
            </a:r>
            <a:r>
              <a:rPr lang="en-US" dirty="0" err="1"/>
              <a:t>Klimaatadaptief</a:t>
            </a:r>
            <a:r>
              <a:rPr lang="en-US" dirty="0"/>
              <a:t> </a:t>
            </a:r>
            <a:r>
              <a:rPr lang="en-US" dirty="0" err="1"/>
              <a:t>bouwen</a:t>
            </a:r>
            <a:endParaRPr lang="en-US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err="1"/>
              <a:t>Omgevingsverordening</a:t>
            </a:r>
            <a:endParaRPr lang="nl-NL" dirty="0"/>
          </a:p>
        </p:txBody>
      </p:sp>
      <p:pic>
        <p:nvPicPr>
          <p:cNvPr id="5" name="Content Placeholder 11">
            <a:extLst>
              <a:ext uri="{FF2B5EF4-FFF2-40B4-BE49-F238E27FC236}">
                <a16:creationId xmlns:a16="http://schemas.microsoft.com/office/drawing/2014/main" id="{7EDC79DB-AE93-4A40-B32B-13CE0D8FB13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517334" y="1465263"/>
            <a:ext cx="2476692" cy="3525275"/>
          </a:xfrm>
        </p:spPr>
      </p:pic>
    </p:spTree>
    <p:extLst>
      <p:ext uri="{BB962C8B-B14F-4D97-AF65-F5344CB8AC3E}">
        <p14:creationId xmlns:p14="http://schemas.microsoft.com/office/powerpoint/2010/main" val="2314162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/>
              <a:t>Impactanalyse: focus/perspectief van herstel</a:t>
            </a:r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</p:nvPr>
        </p:nvGraphicFramePr>
        <p:xfrm>
          <a:off x="457200" y="1889125"/>
          <a:ext cx="8321675" cy="368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4888">
                  <a:extLst>
                    <a:ext uri="{9D8B030D-6E8A-4147-A177-3AD203B41FA5}">
                      <a16:colId xmlns:a16="http://schemas.microsoft.com/office/drawing/2014/main" val="4018431851"/>
                    </a:ext>
                  </a:extLst>
                </a:gridCol>
                <a:gridCol w="2929253">
                  <a:extLst>
                    <a:ext uri="{9D8B030D-6E8A-4147-A177-3AD203B41FA5}">
                      <a16:colId xmlns:a16="http://schemas.microsoft.com/office/drawing/2014/main" val="432510939"/>
                    </a:ext>
                  </a:extLst>
                </a:gridCol>
                <a:gridCol w="3607534">
                  <a:extLst>
                    <a:ext uri="{9D8B030D-6E8A-4147-A177-3AD203B41FA5}">
                      <a16:colId xmlns:a16="http://schemas.microsoft.com/office/drawing/2014/main" val="3771878889"/>
                    </a:ext>
                  </a:extLst>
                </a:gridCol>
              </a:tblGrid>
              <a:tr h="396197">
                <a:tc>
                  <a:txBody>
                    <a:bodyPr/>
                    <a:lstStyle/>
                    <a:p>
                      <a:endParaRPr lang="nl-NL" sz="2000" dirty="0"/>
                    </a:p>
                  </a:txBody>
                  <a:tcPr marL="91434" marR="91434" marT="45700" marB="45700"/>
                </a:tc>
                <a:tc>
                  <a:txBody>
                    <a:bodyPr/>
                    <a:lstStyle/>
                    <a:p>
                      <a:r>
                        <a:rPr lang="nl-NL" sz="2000" dirty="0"/>
                        <a:t>Uitval</a:t>
                      </a:r>
                    </a:p>
                  </a:txBody>
                  <a:tcPr marL="91434" marR="91434" marT="45700" marB="45700"/>
                </a:tc>
                <a:tc>
                  <a:txBody>
                    <a:bodyPr/>
                    <a:lstStyle/>
                    <a:p>
                      <a:r>
                        <a:rPr lang="nl-NL" sz="2000" dirty="0"/>
                        <a:t>Herstel</a:t>
                      </a:r>
                    </a:p>
                  </a:txBody>
                  <a:tcPr marL="91434" marR="91434" marT="45700" marB="45700"/>
                </a:tc>
                <a:extLst>
                  <a:ext uri="{0D108BD9-81ED-4DB2-BD59-A6C34878D82A}">
                    <a16:rowId xmlns:a16="http://schemas.microsoft.com/office/drawing/2014/main" val="3919010934"/>
                  </a:ext>
                </a:extLst>
              </a:tr>
              <a:tr h="396197">
                <a:tc>
                  <a:txBody>
                    <a:bodyPr/>
                    <a:lstStyle/>
                    <a:p>
                      <a:r>
                        <a:rPr lang="nl-NL" sz="2000" b="1" dirty="0" err="1"/>
                        <a:t>Electriciteit</a:t>
                      </a:r>
                      <a:endParaRPr lang="nl-NL" sz="2000" b="1" dirty="0"/>
                    </a:p>
                  </a:txBody>
                  <a:tcPr marL="91434" marR="91434" marT="45700" marB="45700"/>
                </a:tc>
                <a:tc>
                  <a:txBody>
                    <a:bodyPr/>
                    <a:lstStyle/>
                    <a:p>
                      <a:r>
                        <a:rPr lang="nl-NL" sz="2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20 cm – 50 cm – 1 m</a:t>
                      </a:r>
                    </a:p>
                  </a:txBody>
                  <a:tcPr marL="91434" marR="91434" marT="45700" marB="45700"/>
                </a:tc>
                <a:tc>
                  <a:txBody>
                    <a:bodyPr/>
                    <a:lstStyle/>
                    <a:p>
                      <a:r>
                        <a:rPr lang="nl-NL" sz="2000" dirty="0"/>
                        <a:t>weken – 1/2 jaar – 3-6 jaar</a:t>
                      </a:r>
                    </a:p>
                  </a:txBody>
                  <a:tcPr marL="91434" marR="91434" marT="45700" marB="45700"/>
                </a:tc>
                <a:extLst>
                  <a:ext uri="{0D108BD9-81ED-4DB2-BD59-A6C34878D82A}">
                    <a16:rowId xmlns:a16="http://schemas.microsoft.com/office/drawing/2014/main" val="3114047948"/>
                  </a:ext>
                </a:extLst>
              </a:tr>
              <a:tr h="700992">
                <a:tc>
                  <a:txBody>
                    <a:bodyPr/>
                    <a:lstStyle/>
                    <a:p>
                      <a:r>
                        <a:rPr lang="nl-NL" sz="2000" b="1" dirty="0"/>
                        <a:t>Gas</a:t>
                      </a:r>
                    </a:p>
                  </a:txBody>
                  <a:tcPr marL="91434" marR="91434" marT="45700" marB="45700"/>
                </a:tc>
                <a:tc>
                  <a:txBody>
                    <a:bodyPr/>
                    <a:lstStyle/>
                    <a:p>
                      <a:r>
                        <a:rPr lang="nl-NL" sz="2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1</a:t>
                      </a:r>
                      <a:r>
                        <a:rPr lang="nl-NL" sz="20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m  /waterinloop</a:t>
                      </a:r>
                      <a:endParaRPr lang="nl-NL" sz="20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91434" marR="91434" marT="45700" marB="45700"/>
                </a:tc>
                <a:tc>
                  <a:txBody>
                    <a:bodyPr/>
                    <a:lstStyle/>
                    <a:p>
                      <a:r>
                        <a:rPr lang="nl-NL" sz="2000" dirty="0"/>
                        <a:t>1 jaar – vervanging regionaal leidingwerk</a:t>
                      </a:r>
                    </a:p>
                  </a:txBody>
                  <a:tcPr marL="91434" marR="91434" marT="45700" marB="45700"/>
                </a:tc>
                <a:extLst>
                  <a:ext uri="{0D108BD9-81ED-4DB2-BD59-A6C34878D82A}">
                    <a16:rowId xmlns:a16="http://schemas.microsoft.com/office/drawing/2014/main" val="1407361200"/>
                  </a:ext>
                </a:extLst>
              </a:tr>
              <a:tr h="700992">
                <a:tc>
                  <a:txBody>
                    <a:bodyPr/>
                    <a:lstStyle/>
                    <a:p>
                      <a:r>
                        <a:rPr lang="nl-NL" sz="2000" b="1" dirty="0"/>
                        <a:t>Telecom/ICT</a:t>
                      </a:r>
                    </a:p>
                  </a:txBody>
                  <a:tcPr marL="91434" marR="91434" marT="45700" marB="457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5 cm - 3</a:t>
                      </a:r>
                      <a:r>
                        <a:rPr lang="nl-NL" sz="2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0 cm – 50 cm – 1 m</a:t>
                      </a:r>
                    </a:p>
                  </a:txBody>
                  <a:tcPr marL="91434" marR="91434" marT="45700" marB="45700"/>
                </a:tc>
                <a:tc>
                  <a:txBody>
                    <a:bodyPr/>
                    <a:lstStyle/>
                    <a:p>
                      <a:r>
                        <a:rPr lang="nl-NL" sz="2000" dirty="0"/>
                        <a:t>1 jaar /</a:t>
                      </a:r>
                      <a:r>
                        <a:rPr lang="nl-NL" sz="2000" baseline="0" dirty="0"/>
                        <a:t> jaren</a:t>
                      </a:r>
                      <a:endParaRPr lang="nl-NL" sz="2000" dirty="0"/>
                    </a:p>
                  </a:txBody>
                  <a:tcPr marL="91434" marR="91434" marT="45700" marB="45700"/>
                </a:tc>
                <a:extLst>
                  <a:ext uri="{0D108BD9-81ED-4DB2-BD59-A6C34878D82A}">
                    <a16:rowId xmlns:a16="http://schemas.microsoft.com/office/drawing/2014/main" val="2532413646"/>
                  </a:ext>
                </a:extLst>
              </a:tr>
              <a:tr h="700992">
                <a:tc>
                  <a:txBody>
                    <a:bodyPr/>
                    <a:lstStyle/>
                    <a:p>
                      <a:r>
                        <a:rPr lang="nl-NL" sz="2000" b="1" dirty="0"/>
                        <a:t>Drinkwater</a:t>
                      </a:r>
                    </a:p>
                  </a:txBody>
                  <a:tcPr marL="91434" marR="91434" marT="45700" marB="45700"/>
                </a:tc>
                <a:tc>
                  <a:txBody>
                    <a:bodyPr/>
                    <a:lstStyle/>
                    <a:p>
                      <a:r>
                        <a:rPr lang="nl-NL" sz="2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afhankelijk</a:t>
                      </a:r>
                      <a:r>
                        <a:rPr lang="nl-NL" sz="20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van </a:t>
                      </a:r>
                      <a:r>
                        <a:rPr lang="nl-NL" sz="2000" baseline="0" dirty="0" err="1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waterwinmethode</a:t>
                      </a:r>
                      <a:endParaRPr lang="nl-NL" sz="20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91434" marR="91434" marT="45700" marB="45700"/>
                </a:tc>
                <a:tc>
                  <a:txBody>
                    <a:bodyPr/>
                    <a:lstStyle/>
                    <a:p>
                      <a:r>
                        <a:rPr lang="nl-NL" sz="2000" dirty="0"/>
                        <a:t>Grondwater: weken/maanden</a:t>
                      </a:r>
                    </a:p>
                    <a:p>
                      <a:r>
                        <a:rPr lang="nl-NL" sz="2000" dirty="0"/>
                        <a:t>Oppervlakte: maanden / jaren</a:t>
                      </a:r>
                    </a:p>
                  </a:txBody>
                  <a:tcPr marL="91434" marR="91434" marT="45700" marB="45700"/>
                </a:tc>
                <a:extLst>
                  <a:ext uri="{0D108BD9-81ED-4DB2-BD59-A6C34878D82A}">
                    <a16:rowId xmlns:a16="http://schemas.microsoft.com/office/drawing/2014/main" val="1069452666"/>
                  </a:ext>
                </a:extLst>
              </a:tr>
              <a:tr h="396197">
                <a:tc>
                  <a:txBody>
                    <a:bodyPr/>
                    <a:lstStyle/>
                    <a:p>
                      <a:r>
                        <a:rPr lang="nl-NL" sz="2000" b="1" dirty="0"/>
                        <a:t>Afvalwater</a:t>
                      </a:r>
                    </a:p>
                  </a:txBody>
                  <a:tcPr marL="91434" marR="91434" marT="45700" marB="45700"/>
                </a:tc>
                <a:tc>
                  <a:txBody>
                    <a:bodyPr/>
                    <a:lstStyle/>
                    <a:p>
                      <a:r>
                        <a:rPr lang="nl-NL" sz="2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20 cm – 1 m</a:t>
                      </a:r>
                    </a:p>
                  </a:txBody>
                  <a:tcPr marL="91434" marR="91434" marT="45700" marB="45700"/>
                </a:tc>
                <a:tc>
                  <a:txBody>
                    <a:bodyPr/>
                    <a:lstStyle/>
                    <a:p>
                      <a:r>
                        <a:rPr lang="nl-NL" sz="2000" dirty="0"/>
                        <a:t>1 – 2 jaar</a:t>
                      </a:r>
                    </a:p>
                  </a:txBody>
                  <a:tcPr marL="91434" marR="91434" marT="45700" marB="45700"/>
                </a:tc>
                <a:extLst>
                  <a:ext uri="{0D108BD9-81ED-4DB2-BD59-A6C34878D82A}">
                    <a16:rowId xmlns:a16="http://schemas.microsoft.com/office/drawing/2014/main" val="1410971464"/>
                  </a:ext>
                </a:extLst>
              </a:tr>
              <a:tr h="396197">
                <a:tc>
                  <a:txBody>
                    <a:bodyPr/>
                    <a:lstStyle/>
                    <a:p>
                      <a:r>
                        <a:rPr lang="nl-NL" sz="2000" b="1" dirty="0"/>
                        <a:t>Gemalen</a:t>
                      </a:r>
                    </a:p>
                  </a:txBody>
                  <a:tcPr marL="91434" marR="91434" marT="45700" marB="45700"/>
                </a:tc>
                <a:tc>
                  <a:txBody>
                    <a:bodyPr/>
                    <a:lstStyle/>
                    <a:p>
                      <a:endParaRPr lang="nl-NL" sz="2000" dirty="0"/>
                    </a:p>
                  </a:txBody>
                  <a:tcPr marL="91434" marR="91434" marT="45700" marB="45700"/>
                </a:tc>
                <a:tc>
                  <a:txBody>
                    <a:bodyPr/>
                    <a:lstStyle/>
                    <a:p>
                      <a:r>
                        <a:rPr lang="nl-NL" sz="2000" dirty="0"/>
                        <a:t>1 jaar</a:t>
                      </a:r>
                    </a:p>
                  </a:txBody>
                  <a:tcPr marL="91434" marR="91434" marT="45700" marB="45700"/>
                </a:tc>
                <a:extLst>
                  <a:ext uri="{0D108BD9-81ED-4DB2-BD59-A6C34878D82A}">
                    <a16:rowId xmlns:a16="http://schemas.microsoft.com/office/drawing/2014/main" val="34064304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5344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20333-5713-4322-A9DE-A3F55C0C5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Risico-</a:t>
            </a:r>
            <a:r>
              <a:rPr lang="en-US" dirty="0" err="1"/>
              <a:t>inventarisatie</a:t>
            </a:r>
            <a:r>
              <a:rPr lang="en-US" dirty="0"/>
              <a:t> </a:t>
            </a:r>
            <a:r>
              <a:rPr lang="en-US" dirty="0" err="1"/>
              <a:t>objecten</a:t>
            </a:r>
            <a:endParaRPr lang="nl-NL" dirty="0"/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ED18E821-7FE2-4351-834F-BAC47ACFAA1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1234" y="2057400"/>
            <a:ext cx="6437732" cy="3733800"/>
          </a:xfrm>
          <a:prstGeom prst="rect">
            <a:avLst/>
          </a:prstGeom>
        </p:spPr>
      </p:pic>
      <p:pic>
        <p:nvPicPr>
          <p:cNvPr id="8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471522CE-8F8A-44C0-AC0F-C0467A986B16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33400" y="1132114"/>
            <a:ext cx="8315350" cy="4822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872886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9E54E-C976-4F17-99D6-C569C96C6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 </a:t>
            </a:r>
            <a:r>
              <a:rPr lang="en-US" dirty="0" err="1"/>
              <a:t>kwetsbaar</a:t>
            </a:r>
            <a:r>
              <a:rPr lang="en-US" dirty="0"/>
              <a:t> object</a:t>
            </a:r>
            <a:endParaRPr lang="nl-NL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416C5B2-9814-4572-A9AF-DBB8FB825D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969" y="1066752"/>
            <a:ext cx="7806831" cy="552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91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5D3D4-9E6A-4DA4-8C24-F39BCA214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 </a:t>
            </a:r>
            <a:r>
              <a:rPr lang="en-US" dirty="0" err="1"/>
              <a:t>kwetsbaar</a:t>
            </a:r>
            <a:r>
              <a:rPr lang="en-US" dirty="0"/>
              <a:t> object</a:t>
            </a:r>
            <a:endParaRPr lang="nl-NL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8DE4F71-F06B-4E2B-BDD4-F701CC83D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359"/>
          <a:stretch/>
        </p:blipFill>
        <p:spPr bwMode="auto">
          <a:xfrm>
            <a:off x="433571" y="1154151"/>
            <a:ext cx="4362197" cy="36966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BBAA7FD7-5296-48D0-AF19-33A8BC0099C8}"/>
              </a:ext>
            </a:extLst>
          </p:cNvPr>
          <p:cNvPicPr/>
          <p:nvPr/>
        </p:nvPicPr>
        <p:blipFill rotWithShape="1">
          <a:blip r:embed="rId3"/>
          <a:srcRect l="55556"/>
          <a:stretch/>
        </p:blipFill>
        <p:spPr>
          <a:xfrm>
            <a:off x="4795768" y="1154151"/>
            <a:ext cx="3975547" cy="369663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A142C33-7697-4760-8EAB-4AFA4680016D}"/>
              </a:ext>
            </a:extLst>
          </p:cNvPr>
          <p:cNvCxnSpPr/>
          <p:nvPr/>
        </p:nvCxnSpPr>
        <p:spPr bwMode="auto">
          <a:xfrm>
            <a:off x="1360449" y="1650380"/>
            <a:ext cx="3435319" cy="32004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F6D8825-9786-428A-BAFE-F694420514E2}"/>
              </a:ext>
            </a:extLst>
          </p:cNvPr>
          <p:cNvSpPr txBox="1"/>
          <p:nvPr/>
        </p:nvSpPr>
        <p:spPr>
          <a:xfrm>
            <a:off x="433571" y="4995746"/>
            <a:ext cx="2867190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nl-NL" sz="105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Maiandra GD" panose="020E0502030308020204" pitchFamily="34" charset="0"/>
              </a:rPr>
              <a:t>MO = maatschappelijke ontwrichting </a:t>
            </a:r>
          </a:p>
          <a:p>
            <a:pPr>
              <a:lnSpc>
                <a:spcPts val="1400"/>
              </a:lnSpc>
            </a:pPr>
            <a:r>
              <a:rPr lang="nl-NL" sz="105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Maiandra GD" panose="020E0502030308020204" pitchFamily="34" charset="0"/>
              </a:rPr>
              <a:t>ES = economische schade</a:t>
            </a:r>
          </a:p>
          <a:p>
            <a:pPr>
              <a:lnSpc>
                <a:spcPts val="1400"/>
              </a:lnSpc>
            </a:pPr>
            <a:r>
              <a:rPr lang="nl-NL" sz="105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Maiandra GD" panose="020E0502030308020204" pitchFamily="34" charset="0"/>
              </a:rPr>
              <a:t>I = imago schade</a:t>
            </a:r>
          </a:p>
          <a:p>
            <a:pPr>
              <a:lnSpc>
                <a:spcPts val="1400"/>
              </a:lnSpc>
            </a:pPr>
            <a:r>
              <a:rPr lang="nl-NL" sz="105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Maiandra GD" panose="020E0502030308020204" pitchFamily="34" charset="0"/>
              </a:rPr>
              <a:t>S = slachtoffers </a:t>
            </a:r>
          </a:p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369222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8A195-B868-46B8-B72C-22535140E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</a:t>
            </a:r>
            <a:r>
              <a:rPr lang="en-US" dirty="0" err="1"/>
              <a:t>Handreiking</a:t>
            </a:r>
            <a:r>
              <a:rPr lang="en-US" dirty="0"/>
              <a:t> </a:t>
            </a:r>
            <a:r>
              <a:rPr lang="en-US" dirty="0" err="1"/>
              <a:t>gevolgbeperking</a:t>
            </a:r>
            <a:endParaRPr lang="nl-NL" dirty="0"/>
          </a:p>
        </p:txBody>
      </p:sp>
      <p:pic>
        <p:nvPicPr>
          <p:cNvPr id="4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E2400FBD-5A75-4253-A2D3-CAE3C189FA2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347060"/>
            <a:ext cx="8153400" cy="363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033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786B7-0D6C-41B8-88BD-7A52A8494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</a:t>
            </a:r>
            <a:r>
              <a:rPr lang="en-US" dirty="0" err="1"/>
              <a:t>Afspraken</a:t>
            </a:r>
            <a:r>
              <a:rPr lang="en-US" dirty="0"/>
              <a:t> </a:t>
            </a:r>
            <a:r>
              <a:rPr lang="en-US" dirty="0" err="1"/>
              <a:t>Klimaatadaptief</a:t>
            </a:r>
            <a:r>
              <a:rPr lang="en-US" dirty="0"/>
              <a:t> </a:t>
            </a:r>
            <a:r>
              <a:rPr lang="en-US" dirty="0" err="1"/>
              <a:t>Bouwen</a:t>
            </a:r>
            <a:endParaRPr lang="nl-N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F71866-FB5B-40A9-B8BD-1DB7F485494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Hitte</a:t>
            </a:r>
            <a:endParaRPr lang="en-US" sz="24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Droogte</a:t>
            </a:r>
            <a:endParaRPr lang="en-US" sz="24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Wateroverlast</a:t>
            </a:r>
            <a:endParaRPr lang="en-US" sz="24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Gevolgbeperking</a:t>
            </a:r>
            <a:endParaRPr lang="en-US" sz="24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Biodiversiteit</a:t>
            </a:r>
            <a:r>
              <a:rPr lang="en-US" sz="2400" dirty="0"/>
              <a:t> &amp; </a:t>
            </a:r>
            <a:r>
              <a:rPr lang="en-US" sz="2400" dirty="0" err="1"/>
              <a:t>natuurinclusiviteit</a:t>
            </a:r>
            <a:endParaRPr lang="en-US" sz="24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Bodemdaling</a:t>
            </a:r>
            <a:endParaRPr lang="en-US" sz="24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24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73023FB-08E6-4D65-A446-B6FAB304AA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86300" y="2515849"/>
            <a:ext cx="4000500" cy="2816901"/>
          </a:xfrm>
        </p:spPr>
      </p:pic>
    </p:spTree>
    <p:extLst>
      <p:ext uri="{BB962C8B-B14F-4D97-AF65-F5344CB8AC3E}">
        <p14:creationId xmlns:p14="http://schemas.microsoft.com/office/powerpoint/2010/main" val="2197391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28829-EA97-497A-8905-6694E2F0C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</a:t>
            </a:r>
            <a:r>
              <a:rPr lang="en-US" dirty="0" err="1"/>
              <a:t>Afspraken</a:t>
            </a:r>
            <a:r>
              <a:rPr lang="en-US" dirty="0"/>
              <a:t> </a:t>
            </a:r>
            <a:r>
              <a:rPr lang="en-US" dirty="0" err="1"/>
              <a:t>Klimaatadaptief</a:t>
            </a:r>
            <a:r>
              <a:rPr lang="en-US" dirty="0"/>
              <a:t> </a:t>
            </a:r>
            <a:r>
              <a:rPr lang="en-US" dirty="0" err="1"/>
              <a:t>Bouwen</a:t>
            </a:r>
            <a:endParaRPr lang="nl-N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24CDFB-0CDE-46FF-B3CC-4EF120C90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7763102" cy="639762"/>
          </a:xfrm>
        </p:spPr>
        <p:txBody>
          <a:bodyPr/>
          <a:lstStyle/>
          <a:p>
            <a:r>
              <a:rPr lang="en-US" dirty="0" err="1"/>
              <a:t>Prestatie-eisen</a:t>
            </a:r>
            <a:r>
              <a:rPr lang="en-US" dirty="0"/>
              <a:t> </a:t>
            </a:r>
            <a:r>
              <a:rPr lang="en-US" dirty="0" err="1"/>
              <a:t>Gevolgbeperking</a:t>
            </a:r>
            <a:endParaRPr lang="nl-NL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FDBAF4C3-FBF6-488A-B763-5BA9E080B1A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15308254"/>
              </p:ext>
            </p:extLst>
          </p:nvPr>
        </p:nvGraphicFramePr>
        <p:xfrm>
          <a:off x="531812" y="2389119"/>
          <a:ext cx="7763102" cy="3384479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223873">
                  <a:extLst>
                    <a:ext uri="{9D8B030D-6E8A-4147-A177-3AD203B41FA5}">
                      <a16:colId xmlns:a16="http://schemas.microsoft.com/office/drawing/2014/main" val="338108848"/>
                    </a:ext>
                  </a:extLst>
                </a:gridCol>
                <a:gridCol w="2326132">
                  <a:extLst>
                    <a:ext uri="{9D8B030D-6E8A-4147-A177-3AD203B41FA5}">
                      <a16:colId xmlns:a16="http://schemas.microsoft.com/office/drawing/2014/main" val="4281560027"/>
                    </a:ext>
                  </a:extLst>
                </a:gridCol>
                <a:gridCol w="4213097">
                  <a:extLst>
                    <a:ext uri="{9D8B030D-6E8A-4147-A177-3AD203B41FA5}">
                      <a16:colId xmlns:a16="http://schemas.microsoft.com/office/drawing/2014/main" val="4146942125"/>
                    </a:ext>
                  </a:extLst>
                </a:gridCol>
              </a:tblGrid>
              <a:tr h="218233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1300">
                          <a:effectLst/>
                        </a:rPr>
                        <a:t>waterdiepte</a:t>
                      </a:r>
                      <a:endParaRPr lang="nl-NL" sz="15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242" marR="1042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1300">
                          <a:effectLst/>
                        </a:rPr>
                        <a:t>doel</a:t>
                      </a:r>
                      <a:endParaRPr lang="nl-NL" sz="15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242" marR="1042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1300">
                          <a:effectLst/>
                        </a:rPr>
                        <a:t>toelichting</a:t>
                      </a:r>
                      <a:endParaRPr lang="nl-NL" sz="15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242" marR="104242" marT="0" marB="0"/>
                </a:tc>
                <a:extLst>
                  <a:ext uri="{0D108BD9-81ED-4DB2-BD59-A6C34878D82A}">
                    <a16:rowId xmlns:a16="http://schemas.microsoft.com/office/drawing/2014/main" val="249798735"/>
                  </a:ext>
                </a:extLst>
              </a:tr>
              <a:tr h="906227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nl-NL" sz="1300">
                          <a:effectLst/>
                        </a:rPr>
                        <a:t>&lt; 0,2 m</a:t>
                      </a:r>
                      <a:endParaRPr lang="nl-NL" sz="15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242" marR="1042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nl-NL" sz="1300" dirty="0">
                          <a:effectLst/>
                        </a:rPr>
                        <a:t>schade voorkomen</a:t>
                      </a:r>
                      <a:endParaRPr lang="nl-NL" sz="15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242" marR="1042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nl-NL" sz="1300">
                          <a:effectLst/>
                        </a:rPr>
                        <a:t>bij overstromingen mag er geen schade optreden aan gebouwen en elektrische installaties in de openbare ruimte en blijven hoofdwegen begaanbaar.</a:t>
                      </a:r>
                      <a:endParaRPr lang="nl-NL" sz="15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242" marR="104242" marT="0" marB="0"/>
                </a:tc>
                <a:extLst>
                  <a:ext uri="{0D108BD9-81ED-4DB2-BD59-A6C34878D82A}">
                    <a16:rowId xmlns:a16="http://schemas.microsoft.com/office/drawing/2014/main" val="4262939441"/>
                  </a:ext>
                </a:extLst>
              </a:tr>
              <a:tr h="676896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nl-NL" sz="1300">
                          <a:effectLst/>
                        </a:rPr>
                        <a:t>&lt; 0,5 m</a:t>
                      </a:r>
                      <a:endParaRPr lang="nl-NL" sz="15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242" marR="1042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nl-NL" sz="1300" dirty="0">
                          <a:effectLst/>
                        </a:rPr>
                        <a:t>schade beperken</a:t>
                      </a:r>
                      <a:endParaRPr lang="nl-NL" sz="15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242" marR="1042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nl-NL" sz="1300">
                          <a:effectLst/>
                        </a:rPr>
                        <a:t>er dienen maatregelen genomen te worden om schade te beperken in een geval van een overstroming, mits deze doelmatig zijn.</a:t>
                      </a:r>
                      <a:endParaRPr lang="nl-NL" sz="15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242" marR="104242" marT="0" marB="0"/>
                </a:tc>
                <a:extLst>
                  <a:ext uri="{0D108BD9-81ED-4DB2-BD59-A6C34878D82A}">
                    <a16:rowId xmlns:a16="http://schemas.microsoft.com/office/drawing/2014/main" val="4288537057"/>
                  </a:ext>
                </a:extLst>
              </a:tr>
              <a:tr h="906227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nl-NL" sz="1300">
                          <a:effectLst/>
                        </a:rPr>
                        <a:t>&lt; 2,0 m</a:t>
                      </a:r>
                      <a:endParaRPr lang="nl-NL" sz="15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242" marR="1042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nl-NL" sz="1300">
                          <a:effectLst/>
                        </a:rPr>
                        <a:t>Beschermen vitale functies</a:t>
                      </a:r>
                      <a:endParaRPr lang="nl-NL" sz="15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242" marR="1042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nl-NL" sz="1300">
                          <a:effectLst/>
                        </a:rPr>
                        <a:t>bij overstromingen zijn vitale functies beschermd en blijven functioneren, mits de maatregelen hiervoor doelmatig zijn gezien het regionaal of nationaal belang.</a:t>
                      </a:r>
                      <a:endParaRPr lang="nl-NL" sz="15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242" marR="104242" marT="0" marB="0"/>
                </a:tc>
                <a:extLst>
                  <a:ext uri="{0D108BD9-81ED-4DB2-BD59-A6C34878D82A}">
                    <a16:rowId xmlns:a16="http://schemas.microsoft.com/office/drawing/2014/main" val="2983082455"/>
                  </a:ext>
                </a:extLst>
              </a:tr>
              <a:tr h="676896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nl-NL" sz="1300">
                          <a:effectLst/>
                        </a:rPr>
                        <a:t>&gt; 0,50 m</a:t>
                      </a:r>
                      <a:endParaRPr lang="nl-NL" sz="15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242" marR="1042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nl-NL" sz="1300">
                          <a:effectLst/>
                        </a:rPr>
                        <a:t>Schuilen en evacueren</a:t>
                      </a:r>
                      <a:endParaRPr lang="nl-NL" sz="150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242" marR="1042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nl-NL" sz="1300" dirty="0">
                          <a:effectLst/>
                        </a:rPr>
                        <a:t>Er moeten maatregelen getroffen worden om te evacueren in het geval van een overstroming en als de evacuatietijd te kort is, om veilig te schuilen.</a:t>
                      </a:r>
                      <a:endParaRPr lang="nl-NL" sz="1500" dirty="0"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242" marR="104242" marT="0" marB="0"/>
                </a:tc>
                <a:extLst>
                  <a:ext uri="{0D108BD9-81ED-4DB2-BD59-A6C34878D82A}">
                    <a16:rowId xmlns:a16="http://schemas.microsoft.com/office/drawing/2014/main" val="3871173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9941454"/>
      </p:ext>
    </p:extLst>
  </p:cSld>
  <p:clrMapOvr>
    <a:masterClrMapping/>
  </p:clrMapOvr>
</p:sld>
</file>

<file path=ppt/theme/theme1.xml><?xml version="1.0" encoding="utf-8"?>
<a:theme xmlns:a="http://schemas.openxmlformats.org/drawingml/2006/main" name="BasispresentatieWVV">
  <a:themeElements>
    <a:clrScheme name="Office-thema 1">
      <a:dk1>
        <a:srgbClr val="000097"/>
      </a:dk1>
      <a:lt1>
        <a:srgbClr val="FFFFFF"/>
      </a:lt1>
      <a:dk2>
        <a:srgbClr val="FFFFFF"/>
      </a:dk2>
      <a:lt2>
        <a:srgbClr val="000020"/>
      </a:lt2>
      <a:accent1>
        <a:srgbClr val="C0C0E4"/>
      </a:accent1>
      <a:accent2>
        <a:srgbClr val="CC3219"/>
      </a:accent2>
      <a:accent3>
        <a:srgbClr val="FFFFFF"/>
      </a:accent3>
      <a:accent4>
        <a:srgbClr val="000080"/>
      </a:accent4>
      <a:accent5>
        <a:srgbClr val="DCDCEF"/>
      </a:accent5>
      <a:accent6>
        <a:srgbClr val="B92C16"/>
      </a:accent6>
      <a:hlink>
        <a:srgbClr val="009A54"/>
      </a:hlink>
      <a:folHlink>
        <a:srgbClr val="9C94CA"/>
      </a:folHlink>
    </a:clrScheme>
    <a:fontScheme name="Office-them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-thema 1">
        <a:dk1>
          <a:srgbClr val="000097"/>
        </a:dk1>
        <a:lt1>
          <a:srgbClr val="FFFFFF"/>
        </a:lt1>
        <a:dk2>
          <a:srgbClr val="FFFFFF"/>
        </a:dk2>
        <a:lt2>
          <a:srgbClr val="000020"/>
        </a:lt2>
        <a:accent1>
          <a:srgbClr val="C0C0E4"/>
        </a:accent1>
        <a:accent2>
          <a:srgbClr val="CC3219"/>
        </a:accent2>
        <a:accent3>
          <a:srgbClr val="FFFFFF"/>
        </a:accent3>
        <a:accent4>
          <a:srgbClr val="000080"/>
        </a:accent4>
        <a:accent5>
          <a:srgbClr val="DCDCEF"/>
        </a:accent5>
        <a:accent6>
          <a:srgbClr val="B92C16"/>
        </a:accent6>
        <a:hlink>
          <a:srgbClr val="009A54"/>
        </a:hlink>
        <a:folHlink>
          <a:srgbClr val="9C94C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e nieuw.pptx" id="{3D56BA3C-25D4-46E0-B650-028CCA0C85DB}" vid="{D61EEFA4-6905-4314-B992-1AEE8958779E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</TotalTime>
  <Words>321</Words>
  <Application>Microsoft Office PowerPoint</Application>
  <PresentationFormat>Diavoorstelling (4:3)</PresentationFormat>
  <Paragraphs>77</Paragraphs>
  <Slides>11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6" baseType="lpstr">
      <vt:lpstr>Arial</vt:lpstr>
      <vt:lpstr>Calibri</vt:lpstr>
      <vt:lpstr>Palatino Linotype</vt:lpstr>
      <vt:lpstr>Verdana</vt:lpstr>
      <vt:lpstr>BasispresentatieWVV</vt:lpstr>
      <vt:lpstr>Gevolgbeperking overstromingen</vt:lpstr>
      <vt:lpstr>Gezamenlijke aanpak 2020-2021</vt:lpstr>
      <vt:lpstr>Impactanalyse: focus/perspectief van herstel</vt:lpstr>
      <vt:lpstr>2. Risico-inventarisatie objecten</vt:lpstr>
      <vt:lpstr>Workshop kwetsbaar object</vt:lpstr>
      <vt:lpstr>Workshop kwetsbaar object</vt:lpstr>
      <vt:lpstr>3. Handreiking gevolgbeperking</vt:lpstr>
      <vt:lpstr>4. Afspraken Klimaatadaptief Bouwen</vt:lpstr>
      <vt:lpstr>4. Afspraken Klimaatadaptief Bouwen</vt:lpstr>
      <vt:lpstr>5. ontwerp-Omgevingsverordening PU</vt:lpstr>
      <vt:lpstr>Een vliegende start…?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Klimaatrobuuste leefomgeving 2050...</dc:title>
  <dc:creator>Renshoff, Harriet</dc:creator>
  <cp:lastModifiedBy>Sanne van Deelen</cp:lastModifiedBy>
  <cp:revision>51</cp:revision>
  <dcterms:created xsi:type="dcterms:W3CDTF">2020-03-02T06:00:25Z</dcterms:created>
  <dcterms:modified xsi:type="dcterms:W3CDTF">2022-02-21T07:44:21Z</dcterms:modified>
</cp:coreProperties>
</file>