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5"/>
  </p:notesMasterIdLst>
  <p:sldIdLst>
    <p:sldId id="259" r:id="rId2"/>
    <p:sldId id="258" r:id="rId3"/>
    <p:sldId id="266" r:id="rId4"/>
    <p:sldId id="262" r:id="rId5"/>
    <p:sldId id="267" r:id="rId6"/>
    <p:sldId id="263" r:id="rId7"/>
    <p:sldId id="264" r:id="rId8"/>
    <p:sldId id="257" r:id="rId9"/>
    <p:sldId id="272" r:id="rId10"/>
    <p:sldId id="274" r:id="rId11"/>
    <p:sldId id="277" r:id="rId12"/>
    <p:sldId id="265" r:id="rId13"/>
    <p:sldId id="276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7713" autoAdjust="0"/>
  </p:normalViewPr>
  <p:slideViewPr>
    <p:cSldViewPr>
      <p:cViewPr varScale="1">
        <p:scale>
          <a:sx n="114" d="100"/>
          <a:sy n="114" d="100"/>
        </p:scale>
        <p:origin x="13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2502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5BC0B-E8BF-4C21-BEBC-5BC7D15C0D85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7B778-77F4-43A5-9886-8CF0E9B260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54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Hoogwater Nederrijn en Lek</a:t>
            </a:r>
          </a:p>
          <a:p>
            <a:r>
              <a:rPr lang="nl-NL" altLang="nl-NL"/>
              <a:t>	* evacuatiegebieden: preventief / na doorbraak / in 2</a:t>
            </a:r>
            <a:r>
              <a:rPr lang="nl-NL" altLang="nl-NL" baseline="30000"/>
              <a:t>e</a:t>
            </a:r>
            <a:r>
              <a:rPr lang="nl-NL" altLang="nl-NL"/>
              <a:t> instantie na doorbraak</a:t>
            </a:r>
          </a:p>
          <a:p>
            <a:r>
              <a:rPr lang="nl-NL" altLang="nl-NL"/>
              <a:t>	* maatregelen: voorbereidende maatregelen / evacuatie / redden (brw: wegrijden voertuigen)</a:t>
            </a:r>
          </a:p>
          <a:p>
            <a:r>
              <a:rPr lang="nl-NL" altLang="nl-NL"/>
              <a:t>	* prioritering: hulpverleners / vee, kwetsbare groep, PI’s, cultureel erfgoed / zelfredzamen / achterblijvers </a:t>
            </a:r>
          </a:p>
          <a:p>
            <a:r>
              <a:rPr lang="nl-NL" altLang="nl-NL"/>
              <a:t>Storm</a:t>
            </a:r>
          </a:p>
          <a:p>
            <a:r>
              <a:rPr lang="nl-NL" altLang="nl-NL"/>
              <a:t>	* Opvang in eigen gebied:</a:t>
            </a:r>
          </a:p>
          <a:p>
            <a:r>
              <a:rPr lang="nl-NL" altLang="nl-NL"/>
              <a:t>	* Prioritering: 200m / bungalows / kwetsbare groep bv O2</a:t>
            </a:r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1ACBB4-0C64-44E8-9065-70E7838E01F7}" type="slidenum">
              <a:rPr lang="nl-NL" altLang="nl-NL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nl-NL" altLang="nl-NL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24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/>
              <a:t>Zwart:	tot 200 m van de bres</a:t>
            </a:r>
          </a:p>
          <a:p>
            <a:r>
              <a:rPr lang="nl-NL" altLang="nl-NL" dirty="0"/>
              <a:t>Rood:	waterdiepte meer van 1 meter</a:t>
            </a:r>
          </a:p>
          <a:p>
            <a:r>
              <a:rPr lang="nl-NL" altLang="nl-NL" dirty="0"/>
              <a:t>Oranje:	waterdiepte meer dan 20 cm</a:t>
            </a:r>
          </a:p>
          <a:p>
            <a:r>
              <a:rPr lang="nl-NL" altLang="nl-NL" dirty="0"/>
              <a:t>Geel:	uitval gas, </a:t>
            </a:r>
            <a:r>
              <a:rPr lang="nl-NL" altLang="nl-NL" dirty="0" err="1"/>
              <a:t>electra</a:t>
            </a:r>
            <a:r>
              <a:rPr lang="nl-NL" altLang="nl-NL" dirty="0"/>
              <a:t>, riolering langer dan 72 uur / uitval drinkwater langer dan 24 uur</a:t>
            </a:r>
          </a:p>
          <a:p>
            <a:r>
              <a:rPr lang="nl-NL" altLang="nl-NL" dirty="0"/>
              <a:t>Groen:	uitval gas, </a:t>
            </a:r>
            <a:r>
              <a:rPr lang="nl-NL" altLang="nl-NL" dirty="0" err="1"/>
              <a:t>electra</a:t>
            </a:r>
            <a:r>
              <a:rPr lang="nl-NL" altLang="nl-NL" dirty="0"/>
              <a:t>, riolering minder dan 72 uur / uitval drinkwater minder dan 24 uur</a:t>
            </a:r>
          </a:p>
          <a:p>
            <a:endParaRPr lang="nl-NL" alt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B778-77F4-43A5-9886-8CF0E9B260F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43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NL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Ambitiebepaling</a:t>
            </a:r>
            <a:endParaRPr lang="nl-NL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kunt hierbij bv denken aan:</a:t>
            </a:r>
            <a:endParaRPr lang="nl-NL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Gevolgen accepteren,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geen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gevolgbeperkende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maatregelen nemen</a:t>
            </a:r>
            <a:endParaRPr lang="nl-NL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gevolgen vindt je 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onacceptabel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welke niet??</a:t>
            </a:r>
            <a:endParaRPr lang="nl-NL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gevolgen vindt je belangrijk genoeg om iets aan te doen? </a:t>
            </a:r>
            <a:endParaRPr lang="nl-NL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termijn bepalen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waarop het maatschappelijk leven hervat moeten kunnen zijn, bv na 1 jaar moet in 80% van het getroffen gebied het maatschappelijk leven weer door kunnen gaan / begonnen zijn</a:t>
            </a:r>
            <a:endParaRPr lang="nl-NL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…..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nl-NL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NL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NL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Strategiebepaling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(voorkomen / crisis / herstel)</a:t>
            </a:r>
            <a:endParaRPr lang="nl-NL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B778-77F4-43A5-9886-8CF0E9B260F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05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Overstromingsrobuust, wat is dat?</a:t>
            </a:r>
          </a:p>
          <a:p>
            <a:endParaRPr lang="nl-NL" altLang="nl-NL">
              <a:latin typeface="Arial" panose="020B0604020202020204" pitchFamily="34" charset="0"/>
            </a:endParaRPr>
          </a:p>
          <a:p>
            <a:r>
              <a:rPr lang="nl-NL" altLang="nl-NL">
                <a:latin typeface="Arial" panose="020B0604020202020204" pitchFamily="34" charset="0"/>
              </a:rPr>
              <a:t>Crisisbeheersing </a:t>
            </a:r>
            <a:r>
              <a:rPr lang="nl-NL" altLang="nl-NL">
                <a:latin typeface="Arial" panose="020B0604020202020204" pitchFamily="34" charset="0"/>
                <a:sym typeface="Wingdings" panose="05000000000000000000" pitchFamily="2" charset="2"/>
              </a:rPr>
              <a:t> herstel  risicobeheersing</a:t>
            </a:r>
            <a:endParaRPr lang="nl-NL" altLang="nl-NL">
              <a:latin typeface="Arial" panose="020B0604020202020204" pitchFamily="34" charset="0"/>
            </a:endParaRPr>
          </a:p>
          <a:p>
            <a:endParaRPr lang="nl-NL" altLang="nl-NL">
              <a:latin typeface="Arial" panose="020B0604020202020204" pitchFamily="34" charset="0"/>
            </a:endParaRPr>
          </a:p>
          <a:p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CE57E529-24F8-4D2C-A493-9BB99DD7462C}" type="slidenum">
              <a:rPr lang="sv-SE" smtClean="0">
                <a:solidFill>
                  <a:srgbClr val="3F3F42"/>
                </a:solidFill>
                <a:latin typeface="Arial" panose="020B0604020202020204" pitchFamily="34" charset="0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sv-SE">
              <a:solidFill>
                <a:srgbClr val="3F3F42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810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CADDC27-7D9C-4A5C-A48A-5929BE136B2C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7683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DPRA / V&amp;J / overig </a:t>
            </a:r>
            <a:endParaRPr lang="nl-NL" dirty="0"/>
          </a:p>
        </p:txBody>
      </p:sp>
      <p:sp>
        <p:nvSpPr>
          <p:cNvPr id="1843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D76944B-C98B-4430-8A5B-6B6AB1C373A4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613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C995D5A-962B-46C0-B0D7-1D5C3E484B94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0017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/Volumes/NASDATA/Server/_Projecten/VRU%20173%20-%20Veiligheidsregio%20Utrecht/VRU173-3003%20-%204001%20VRU%20huisstijldoorvertaling/opmaak/Powerpoint/Achtergrond%20beelden%20powerpoint%20def/VRU%20ppt%20titelslide%20met%20beeld%20algemeen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/Volumes/NASDATA/Server/_Projecten/VRU%20173%20-%20Veiligheidsregio%20Utrecht/VRU173-3003%20-%204001%20VRU%20huisstijldoorvertaling/opmaak/Powerpoint/achtergrond%20beelden/background%20VRU%20vervolg%2014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/Volumes/NASDATA/Server/_Projecten/VRU%20173%20-%20Veiligheidsregio%20Utrecht/VRU173-3003%20-%204001%20VRU%20huisstijldoorvertaling/opmaak/Powerpoint/Achtergrond%20beelden%20powerpoint%20def/VRU%20ppt%20titelslide%20zonder%20beeld%20algemeen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RU ppt titelslide met beeld algemeen1.jpg" descr="/Volumes/NASDATA/Server/_Projecten/VRU 173 - Veiligheidsregio Utrecht/VRU173-3003 - 4001 VRU huisstijldoorvertaling/opmaak/Powerpoint/Achtergrond beelden powerpoint def/VRU ppt titelslide met beeld algemeen1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9050"/>
            <a:ext cx="91646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369119"/>
            <a:ext cx="7772400" cy="67464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2100945"/>
            <a:ext cx="7210589" cy="67698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9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147738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dia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7375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dia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9548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Titel dia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322461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Titel dia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4059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2057-EAFE-4F55-9630-9F06AA01EF21}" type="datetimeFigureOut">
              <a:rPr lang="nl-NL"/>
              <a:pPr>
                <a:defRPr/>
              </a:pPr>
              <a:t>21-2-2022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4E0D-D654-436A-A752-A60E4CE0781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885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BA92-9A9D-4A9E-8374-47182F9BE90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191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VRU vervolg 14.jpg" descr="/Volumes/NASDATA/Server/_Projecten/VRU 173 - Veiligheidsregio Utrecht/VRU173-3003 - 4001 VRU huisstijldoorvertaling/opmaak/Powerpoint/achtergrond beelden/background VRU vervolg 14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2225"/>
            <a:ext cx="9170988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369119"/>
            <a:ext cx="7772400" cy="674640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2100945"/>
            <a:ext cx="7210589" cy="67698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9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372475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RU ppt titelslide zonder beeld algemeen.jpg" descr="/Volumes/NASDATA/Server/_Projecten/VRU 173 - Veiligheidsregio Utrecht/VRU173-3003 - 4001 VRU huisstijldoorvertaling/opmaak/Powerpoint/Achtergrond beelden powerpoint def/VRU ppt titelslide zonder beeld algemeen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2225"/>
            <a:ext cx="91741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2475865"/>
            <a:ext cx="7772400" cy="1542203"/>
          </a:xfrm>
        </p:spPr>
        <p:txBody>
          <a:bodyPr>
            <a:noAutofit/>
          </a:bodyPr>
          <a:lstStyle>
            <a:lvl1pPr>
              <a:lnSpc>
                <a:spcPts val="6200"/>
              </a:lnSpc>
              <a:defRPr sz="6000" cap="all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90675"/>
            <a:ext cx="7210589" cy="67698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50538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" y="4762"/>
            <a:ext cx="9144000" cy="6858000"/>
          </a:xfrm>
          <a:prstGeom prst="rect">
            <a:avLst/>
          </a:prstGeom>
        </p:spPr>
      </p:pic>
      <p:sp>
        <p:nvSpPr>
          <p:cNvPr id="11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2100945"/>
            <a:ext cx="7210589" cy="67698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9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 presentatie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369119"/>
            <a:ext cx="7772400" cy="674640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80060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5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2100945"/>
            <a:ext cx="7210589" cy="67698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9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 presentatie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369119"/>
            <a:ext cx="7772400" cy="674640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410175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5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2100945"/>
            <a:ext cx="7210589" cy="67698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9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 presentatie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369119"/>
            <a:ext cx="7772400" cy="674640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31898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dia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8188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2426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dia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1054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/Volumes/NASDATA/Server/_Projecten/VRU%20173%20-%20Veiligheidsregio%20Utrecht/VRU173-3003%20-%204001%20VRU%20huisstijldoorvertaling/beeld/illustraties/powerpoint/background%20VRU%20vervolg2.jp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ckground VRU vervolg2.jpg" descr="/Volumes/NASDATA/Server/_Projecten/VRU 173 - Veiligheidsregio Utrecht/VRU173-3003 - 4001 VRU huisstijldoorvertaling/beeld/illustraties/powerpoint/background VRU vervolg2.jpg"/>
          <p:cNvPicPr>
            <a:picLocks noChangeAspect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9050"/>
            <a:ext cx="9169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  <a:endParaRPr lang="nl-NL" altLang="nl-NL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2850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9" r:id="rId4"/>
    <p:sldLayoutId id="2147483710" r:id="rId5"/>
    <p:sldLayoutId id="2147483711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12" r:id="rId14"/>
    <p:sldLayoutId id="2147483713" r:id="rId1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E2001A"/>
          </a:solidFill>
          <a:latin typeface="+mj-lt"/>
          <a:ea typeface="MS PGothic" pitchFamily="34" charset="-128"/>
          <a:cs typeface="Geneva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1A"/>
          </a:solidFill>
          <a:latin typeface="Calibri" charset="0"/>
          <a:ea typeface="MS PGothic" pitchFamily="34" charset="-128"/>
          <a:cs typeface="Genev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1A"/>
          </a:solidFill>
          <a:latin typeface="Calibri" charset="0"/>
          <a:ea typeface="MS PGothic" pitchFamily="34" charset="-128"/>
          <a:cs typeface="Genev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1A"/>
          </a:solidFill>
          <a:latin typeface="Calibri" charset="0"/>
          <a:ea typeface="MS PGothic" pitchFamily="34" charset="-128"/>
          <a:cs typeface="Genev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1A"/>
          </a:solidFill>
          <a:latin typeface="Calibri" charset="0"/>
          <a:ea typeface="MS PGothic" pitchFamily="34" charset="-128"/>
          <a:cs typeface="Genev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1A"/>
          </a:solidFill>
          <a:latin typeface="Calibri" charset="0"/>
          <a:ea typeface="Geneva" charset="0"/>
          <a:cs typeface="Genev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1A"/>
          </a:solidFill>
          <a:latin typeface="Calibri" charset="0"/>
          <a:ea typeface="Geneva" charset="0"/>
          <a:cs typeface="Genev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1A"/>
          </a:solidFill>
          <a:latin typeface="Calibri" charset="0"/>
          <a:ea typeface="Geneva" charset="0"/>
          <a:cs typeface="Genev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1A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www.npogeschiedenis.nl/7overstromingen/afleveringen/Aflevering-7-De-ergst-denkbare-overstromin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Impactanalyse &amp; veiligheidsrisico’s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b="1" dirty="0"/>
              <a:t>Overstromingsrisico Gelderse Vallei,</a:t>
            </a:r>
            <a:endParaRPr lang="nl-NL" dirty="0"/>
          </a:p>
          <a:p>
            <a:r>
              <a:rPr lang="nl-NL" b="1" dirty="0"/>
              <a:t>Effecten en beperking gevolgen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407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Gevolgbeperking overstromingen Utrecht </a:t>
            </a:r>
            <a:r>
              <a:rPr lang="nl-NL" altLang="nl-NL" sz="2400" dirty="0"/>
              <a:t>- van onderzoek en analyse naar bestuurlijke besluitvorming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614363" y="1484784"/>
            <a:ext cx="8201025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 dirty="0"/>
              <a:t>Bestuurlijke opdracht / intentieverklaringen</a:t>
            </a:r>
            <a:r>
              <a:rPr lang="nl-NL" sz="1400" dirty="0"/>
              <a:t>: breng gevolgschade in beeld en schets handelingsperspectief</a:t>
            </a:r>
          </a:p>
          <a:p>
            <a:pPr>
              <a:defRPr/>
            </a:pPr>
            <a:endParaRPr lang="nl-NL" sz="1400" dirty="0"/>
          </a:p>
          <a:p>
            <a:pPr>
              <a:defRPr/>
            </a:pPr>
            <a:r>
              <a:rPr lang="nl-NL" sz="1400" b="1" dirty="0">
                <a:solidFill>
                  <a:srgbClr val="080808"/>
                </a:solidFill>
              </a:rPr>
              <a:t>Wat doen we waar?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1400" dirty="0" err="1">
                <a:solidFill>
                  <a:srgbClr val="080808"/>
                </a:solidFill>
              </a:rPr>
              <a:t>Provinciebreed</a:t>
            </a:r>
            <a:r>
              <a:rPr lang="nl-NL" sz="1400" dirty="0">
                <a:solidFill>
                  <a:srgbClr val="080808"/>
                </a:solidFill>
              </a:rPr>
              <a:t>: </a:t>
            </a:r>
            <a:r>
              <a:rPr lang="nl-NL" sz="1400" u="sng" dirty="0">
                <a:solidFill>
                  <a:srgbClr val="080808"/>
                </a:solidFill>
              </a:rPr>
              <a:t>Faciliteren</a:t>
            </a:r>
            <a:r>
              <a:rPr lang="nl-NL" sz="1400" dirty="0">
                <a:solidFill>
                  <a:srgbClr val="080808"/>
                </a:solidFill>
              </a:rPr>
              <a:t>de rol (inventariseren gevolgen, opstellen producten)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solidFill>
                  <a:srgbClr val="080808"/>
                </a:solidFill>
              </a:rPr>
              <a:t>Werkregio’s: </a:t>
            </a:r>
            <a:r>
              <a:rPr lang="nl-NL" sz="1400" u="sng" dirty="0">
                <a:solidFill>
                  <a:srgbClr val="080808"/>
                </a:solidFill>
              </a:rPr>
              <a:t>Ondersteunen</a:t>
            </a:r>
            <a:r>
              <a:rPr lang="nl-NL" sz="1400" dirty="0">
                <a:solidFill>
                  <a:srgbClr val="080808"/>
                </a:solidFill>
              </a:rPr>
              <a:t> (lokale) partijen in specificeren ambitie en uitwerking van beleid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solidFill>
                  <a:srgbClr val="080808"/>
                </a:solidFill>
              </a:rPr>
              <a:t>Lokaal/eigen organisatie: Ambitieniveau </a:t>
            </a:r>
            <a:r>
              <a:rPr lang="nl-NL" sz="1400" u="sng" dirty="0">
                <a:solidFill>
                  <a:srgbClr val="080808"/>
                </a:solidFill>
              </a:rPr>
              <a:t>vaststellen</a:t>
            </a:r>
            <a:r>
              <a:rPr lang="nl-NL" sz="1400" dirty="0">
                <a:solidFill>
                  <a:srgbClr val="080808"/>
                </a:solidFill>
              </a:rPr>
              <a:t>, borgen in beleid en maatregelen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400" dirty="0">
              <a:solidFill>
                <a:srgbClr val="080808"/>
              </a:solidFill>
            </a:endParaRPr>
          </a:p>
          <a:p>
            <a:pPr>
              <a:defRPr/>
            </a:pPr>
            <a:r>
              <a:rPr lang="nl-NL" sz="1400" b="1" dirty="0"/>
              <a:t>Welke producten zijn er?:</a:t>
            </a: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r>
              <a:rPr lang="nl-NL" sz="1400" dirty="0">
                <a:hlinkClick r:id="" action="ppaction://noaction"/>
              </a:rPr>
              <a:t>Impactanalyse overstroming</a:t>
            </a:r>
            <a:r>
              <a:rPr lang="nl-NL" sz="1400" dirty="0"/>
              <a:t> </a:t>
            </a: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r>
              <a:rPr lang="nl-NL" sz="1400" dirty="0">
                <a:hlinkClick r:id="rId3" action="ppaction://hlinksldjump"/>
              </a:rPr>
              <a:t>Waterrisicoprofielen en -diagrammen </a:t>
            </a:r>
            <a:r>
              <a:rPr lang="nl-NL" sz="1400" dirty="0">
                <a:hlinkClick r:id="rId4" action="ppaction://hlinksldjump"/>
              </a:rPr>
              <a:t>vitale en kwetsbare objecten</a:t>
            </a:r>
            <a:r>
              <a:rPr lang="nl-NL" sz="1400" dirty="0"/>
              <a:t> </a:t>
            </a: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r>
              <a:rPr lang="nl-NL" sz="1400" u="sng" dirty="0"/>
              <a:t>Handreiking gevolgbeperking</a:t>
            </a:r>
          </a:p>
          <a:p>
            <a:pPr defTabSz="457200" eaLnBrk="0" hangingPunct="0">
              <a:spcBef>
                <a:spcPct val="0"/>
              </a:spcBef>
              <a:defRPr/>
            </a:pPr>
            <a:r>
              <a:rPr lang="nl-NL" sz="1400" dirty="0"/>
              <a:t>	</a:t>
            </a:r>
            <a:r>
              <a:rPr lang="nl-NL" sz="1400" dirty="0">
                <a:solidFill>
                  <a:srgbClr val="080808"/>
                </a:solidFill>
                <a:ea typeface="MS PGothic" panose="020B0600070205080204" pitchFamily="34" charset="-128"/>
              </a:rPr>
              <a:t>Een (proces) hulpmiddel voor gemeenten, waterschappen en beheerders (o.a. van vitale en 	kwetsbare objecten) om bestaande en nieuwe ontwikkelingen bestand te maken tegen overstromingen</a:t>
            </a:r>
          </a:p>
          <a:p>
            <a:pPr>
              <a:defRPr/>
            </a:pPr>
            <a:endParaRPr lang="nl-NL" sz="1400" dirty="0"/>
          </a:p>
          <a:p>
            <a:pPr>
              <a:defRPr/>
            </a:pPr>
            <a:r>
              <a:rPr lang="nl-NL" sz="1400" b="1" dirty="0"/>
              <a:t>Momenteel aan het opstellen:</a:t>
            </a:r>
          </a:p>
          <a:p>
            <a:pPr marL="342900" indent="-342900">
              <a:buFont typeface="+mj-lt"/>
              <a:buAutoNum type="arabicPeriod" startAt="4"/>
              <a:defRPr/>
            </a:pPr>
            <a:r>
              <a:rPr lang="nl-NL" sz="1400" u="sng" dirty="0"/>
              <a:t>Kaders voor ambitiebepaling </a:t>
            </a:r>
          </a:p>
          <a:p>
            <a:pPr>
              <a:defRPr/>
            </a:pPr>
            <a:r>
              <a:rPr lang="nl-NL" sz="1400" dirty="0"/>
              <a:t>        (sluiten aan op convenant duurzaam bouwen Utrecht)</a:t>
            </a:r>
          </a:p>
          <a:p>
            <a:pPr>
              <a:defRPr/>
            </a:pPr>
            <a:endParaRPr lang="nl-NL" sz="1400" dirty="0"/>
          </a:p>
          <a:p>
            <a:pPr>
              <a:defRPr/>
            </a:pPr>
            <a:r>
              <a:rPr lang="nl-NL" sz="1400" b="1" i="1" dirty="0"/>
              <a:t>Vervolgstappen (per gemeente / regio / provincie):</a:t>
            </a:r>
          </a:p>
          <a:p>
            <a:pPr marL="171450" indent="-171450">
              <a:buFontTx/>
              <a:buChar char="-"/>
              <a:defRPr/>
            </a:pPr>
            <a:r>
              <a:rPr lang="nl-NL" sz="1400" i="1" dirty="0"/>
              <a:t>Ambitiebepaling en risicoaanvaarding</a:t>
            </a:r>
          </a:p>
          <a:p>
            <a:pPr marL="171450" indent="-171450">
              <a:buFontTx/>
              <a:buChar char="-"/>
              <a:defRPr/>
            </a:pPr>
            <a:r>
              <a:rPr lang="nl-NL" sz="1400" i="1" dirty="0"/>
              <a:t>Formele besluitvorming / ambtelijke (vervolg-) opdracht</a:t>
            </a:r>
          </a:p>
          <a:p>
            <a:pPr>
              <a:defRPr/>
            </a:pPr>
            <a:endParaRPr lang="nl-NL" sz="1200" i="1" dirty="0"/>
          </a:p>
          <a:p>
            <a:pPr>
              <a:defRPr/>
            </a:pPr>
            <a:endParaRPr lang="nl-NL" sz="1200" i="1" dirty="0"/>
          </a:p>
        </p:txBody>
      </p:sp>
      <p:pic>
        <p:nvPicPr>
          <p:cNvPr id="16388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4653136"/>
            <a:ext cx="3822700" cy="1530350"/>
          </a:xfrm>
        </p:spPr>
      </p:pic>
    </p:spTree>
    <p:extLst>
      <p:ext uri="{BB962C8B-B14F-4D97-AF65-F5344CB8AC3E}">
        <p14:creationId xmlns:p14="http://schemas.microsoft.com/office/powerpoint/2010/main" val="20237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8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5638"/>
          </a:xfrm>
        </p:spPr>
        <p:txBody>
          <a:bodyPr/>
          <a:lstStyle/>
          <a:p>
            <a:r>
              <a:rPr lang="nl-NL" altLang="nl-NL" dirty="0"/>
              <a:t>Vitale en kwetsbare functies </a:t>
            </a:r>
          </a:p>
        </p:txBody>
      </p:sp>
      <p:sp>
        <p:nvSpPr>
          <p:cNvPr id="17411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11560" y="795190"/>
            <a:ext cx="4392488" cy="4530725"/>
          </a:xfrm>
        </p:spPr>
        <p:txBody>
          <a:bodyPr/>
          <a:lstStyle/>
          <a:p>
            <a:r>
              <a:rPr lang="nl-NL" altLang="nl-NL" sz="1800" dirty="0"/>
              <a:t>Regionale inventarisatie, met lokale input</a:t>
            </a:r>
          </a:p>
          <a:p>
            <a:pPr lvl="2"/>
            <a:r>
              <a:rPr lang="nl-NL" altLang="nl-NL" sz="1800" dirty="0" err="1"/>
              <a:t>Randvoorwaardelijk</a:t>
            </a:r>
            <a:r>
              <a:rPr lang="nl-NL" altLang="nl-NL" sz="1800" dirty="0"/>
              <a:t> V&amp;K</a:t>
            </a:r>
          </a:p>
          <a:p>
            <a:pPr lvl="3"/>
            <a:r>
              <a:rPr lang="nl-NL" altLang="nl-NL" sz="1400" dirty="0"/>
              <a:t>Energie </a:t>
            </a:r>
          </a:p>
          <a:p>
            <a:pPr lvl="3"/>
            <a:r>
              <a:rPr lang="nl-NL" altLang="nl-NL" sz="1400" dirty="0"/>
              <a:t>ICT/telecom</a:t>
            </a:r>
          </a:p>
          <a:p>
            <a:pPr lvl="3"/>
            <a:r>
              <a:rPr lang="nl-NL" altLang="nl-NL" sz="1400" dirty="0"/>
              <a:t>Drinkwater &amp; afvalwaterketen</a:t>
            </a:r>
          </a:p>
          <a:p>
            <a:pPr lvl="3"/>
            <a:r>
              <a:rPr lang="nl-NL" altLang="nl-NL" sz="1400" dirty="0"/>
              <a:t>Keren en beheren</a:t>
            </a:r>
          </a:p>
          <a:p>
            <a:pPr lvl="2"/>
            <a:r>
              <a:rPr lang="nl-NL" altLang="nl-NL" sz="1800" dirty="0"/>
              <a:t>Andere V&amp;K </a:t>
            </a:r>
          </a:p>
          <a:p>
            <a:pPr lvl="3"/>
            <a:r>
              <a:rPr lang="nl-NL" altLang="nl-NL" sz="1400" dirty="0"/>
              <a:t>Gezondheid / zorg</a:t>
            </a:r>
          </a:p>
          <a:p>
            <a:pPr lvl="3"/>
            <a:r>
              <a:rPr lang="nl-NL" altLang="nl-NL" sz="1400" dirty="0"/>
              <a:t>Transport / mobiliteit</a:t>
            </a:r>
          </a:p>
          <a:p>
            <a:pPr lvl="3"/>
            <a:r>
              <a:rPr lang="nl-NL" altLang="nl-NL" sz="1400" dirty="0"/>
              <a:t>Chemie &amp; nucleair</a:t>
            </a:r>
          </a:p>
          <a:p>
            <a:pPr lvl="3"/>
            <a:r>
              <a:rPr lang="nl-NL" altLang="nl-NL" sz="1400" i="1" dirty="0"/>
              <a:t>Financieel</a:t>
            </a:r>
          </a:p>
          <a:p>
            <a:pPr lvl="3"/>
            <a:r>
              <a:rPr lang="nl-NL" altLang="nl-NL" sz="1400" i="1" dirty="0"/>
              <a:t>Openbaar bestuur</a:t>
            </a:r>
          </a:p>
          <a:p>
            <a:pPr lvl="3"/>
            <a:r>
              <a:rPr lang="nl-NL" altLang="nl-NL" sz="1400" i="1" dirty="0"/>
              <a:t>Openbare orde en veiligheid</a:t>
            </a:r>
          </a:p>
          <a:p>
            <a:pPr lvl="2"/>
            <a:r>
              <a:rPr lang="nl-NL" altLang="nl-NL" sz="1800" i="1" dirty="0"/>
              <a:t>Overige V&amp;K, </a:t>
            </a:r>
          </a:p>
          <a:p>
            <a:pPr lvl="3"/>
            <a:r>
              <a:rPr lang="nl-NL" altLang="nl-NL" sz="1400" i="1" dirty="0"/>
              <a:t>Afvalverwerking</a:t>
            </a:r>
          </a:p>
          <a:p>
            <a:pPr lvl="3"/>
            <a:r>
              <a:rPr lang="nl-NL" altLang="nl-NL" sz="1400" i="1" dirty="0"/>
              <a:t>Voedselketen</a:t>
            </a:r>
          </a:p>
          <a:p>
            <a:pPr lvl="3"/>
            <a:r>
              <a:rPr lang="nl-NL" altLang="nl-NL" sz="1400" i="1" dirty="0"/>
              <a:t>Cultureel</a:t>
            </a:r>
          </a:p>
          <a:p>
            <a:pPr lvl="3"/>
            <a:r>
              <a:rPr lang="nl-NL" altLang="nl-NL" sz="1400" i="1" dirty="0"/>
              <a:t>Recreatie</a:t>
            </a:r>
          </a:p>
          <a:p>
            <a:pPr marL="1371600" lvl="3" indent="0">
              <a:buNone/>
            </a:pPr>
            <a:endParaRPr lang="nl-NL" altLang="nl-NL" sz="1400" dirty="0"/>
          </a:p>
          <a:p>
            <a:r>
              <a:rPr lang="nl-NL" altLang="nl-NL" sz="1800" dirty="0"/>
              <a:t>Impact: regionaal/(</a:t>
            </a:r>
            <a:r>
              <a:rPr lang="nl-NL" altLang="nl-NL" sz="1800" dirty="0" err="1"/>
              <a:t>inter</a:t>
            </a:r>
            <a:r>
              <a:rPr lang="nl-NL" altLang="nl-NL" sz="1800" dirty="0"/>
              <a:t>)nationaal, lokaal</a:t>
            </a:r>
          </a:p>
          <a:p>
            <a:endParaRPr lang="nl-NL" altLang="nl-NL" dirty="0"/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 bwMode="auto">
          <a:xfrm>
            <a:off x="4139952" y="818110"/>
            <a:ext cx="439248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Geneva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nl-NL" altLang="nl-NL" sz="1800" dirty="0"/>
          </a:p>
          <a:p>
            <a:pPr marL="914400" lvl="2" indent="0">
              <a:buNone/>
            </a:pPr>
            <a:r>
              <a:rPr lang="nl-NL" altLang="nl-NL" sz="1800" dirty="0">
                <a:sym typeface="Wingdings" panose="05000000000000000000" pitchFamily="2" charset="2"/>
              </a:rPr>
              <a:t></a:t>
            </a:r>
            <a:r>
              <a:rPr lang="nl-NL" altLang="nl-NL" sz="1800" dirty="0"/>
              <a:t> Deltaprogramma</a:t>
            </a:r>
          </a:p>
          <a:p>
            <a:pPr lvl="2"/>
            <a:endParaRPr lang="nl-NL" altLang="nl-NL" sz="1800" dirty="0"/>
          </a:p>
          <a:p>
            <a:pPr lvl="2"/>
            <a:endParaRPr lang="nl-NL" altLang="nl-NL" sz="1800" dirty="0"/>
          </a:p>
          <a:p>
            <a:pPr lvl="2"/>
            <a:endParaRPr lang="nl-NL" altLang="nl-NL" sz="1800" dirty="0"/>
          </a:p>
          <a:p>
            <a:pPr lvl="2"/>
            <a:endParaRPr lang="nl-NL" altLang="nl-NL" sz="1800" dirty="0"/>
          </a:p>
          <a:p>
            <a:pPr lvl="2"/>
            <a:endParaRPr lang="nl-NL" altLang="nl-NL" sz="1800" dirty="0"/>
          </a:p>
          <a:p>
            <a:pPr lvl="2"/>
            <a:endParaRPr lang="nl-NL" altLang="nl-NL" sz="1800" dirty="0"/>
          </a:p>
          <a:p>
            <a:pPr marL="914400" lvl="2" indent="0">
              <a:buNone/>
            </a:pPr>
            <a:r>
              <a:rPr lang="nl-NL" altLang="nl-NL" sz="1800" dirty="0">
                <a:sym typeface="Wingdings" panose="05000000000000000000" pitchFamily="2" charset="2"/>
              </a:rPr>
              <a:t></a:t>
            </a:r>
            <a:r>
              <a:rPr lang="nl-NL" altLang="nl-NL" sz="1800" dirty="0"/>
              <a:t> Extra </a:t>
            </a:r>
            <a:r>
              <a:rPr lang="nl-NL" altLang="nl-NL" sz="1800" dirty="0" err="1"/>
              <a:t>nav</a:t>
            </a:r>
            <a:r>
              <a:rPr lang="nl-NL" altLang="nl-NL" sz="1800" dirty="0"/>
              <a:t> ‘Vitaal’ Ministerie Justitie en Veiligheid</a:t>
            </a:r>
          </a:p>
          <a:p>
            <a:pPr lvl="2"/>
            <a:endParaRPr lang="nl-NL" altLang="nl-NL" sz="1400" i="1" dirty="0"/>
          </a:p>
          <a:p>
            <a:pPr marL="914400" lvl="2" indent="0">
              <a:buNone/>
            </a:pPr>
            <a:r>
              <a:rPr lang="nl-NL" altLang="nl-NL" sz="1800" i="1" dirty="0">
                <a:sym typeface="Wingdings" panose="05000000000000000000" pitchFamily="2" charset="2"/>
              </a:rPr>
              <a:t></a:t>
            </a:r>
            <a:r>
              <a:rPr lang="nl-NL" altLang="nl-NL" sz="1800" i="1" dirty="0"/>
              <a:t> Extra </a:t>
            </a:r>
            <a:r>
              <a:rPr lang="nl-NL" altLang="nl-NL" sz="1800" i="1" dirty="0" err="1"/>
              <a:t>nav</a:t>
            </a:r>
            <a:r>
              <a:rPr lang="nl-NL" altLang="nl-NL" sz="1800" i="1" dirty="0"/>
              <a:t> cruciale beroepsgroepen </a:t>
            </a:r>
            <a:r>
              <a:rPr lang="nl-NL" altLang="nl-NL" sz="1800" i="1" dirty="0" err="1"/>
              <a:t>Covid</a:t>
            </a:r>
            <a:endParaRPr lang="nl-NL" altLang="nl-NL" sz="1800" i="1" dirty="0"/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512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19459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9099550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jdelijke aanduiding vo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NL" altLang="nl-NL"/>
          </a:p>
        </p:txBody>
      </p:sp>
      <p:sp>
        <p:nvSpPr>
          <p:cNvPr id="19461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797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/>
          <a:lstStyle/>
          <a:p>
            <a:r>
              <a:rPr lang="nl-NL" dirty="0"/>
              <a:t>Impactanalyse (1-2)en gevolgbeperking (3-5)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13" y="1340768"/>
            <a:ext cx="8409408" cy="4680520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 rotWithShape="1">
          <a:blip r:embed="rId3"/>
          <a:srcRect l="2278" t="5473" r="56773" b="4004"/>
          <a:stretch/>
        </p:blipFill>
        <p:spPr bwMode="auto">
          <a:xfrm>
            <a:off x="6948264" y="1196752"/>
            <a:ext cx="1709757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150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Vitale voorzieningen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899059"/>
              </p:ext>
            </p:extLst>
          </p:nvPr>
        </p:nvGraphicFramePr>
        <p:xfrm>
          <a:off x="457200" y="1889125"/>
          <a:ext cx="8321675" cy="3687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888">
                  <a:extLst>
                    <a:ext uri="{9D8B030D-6E8A-4147-A177-3AD203B41FA5}">
                      <a16:colId xmlns:a16="http://schemas.microsoft.com/office/drawing/2014/main" val="4018431851"/>
                    </a:ext>
                  </a:extLst>
                </a:gridCol>
                <a:gridCol w="3068948">
                  <a:extLst>
                    <a:ext uri="{9D8B030D-6E8A-4147-A177-3AD203B41FA5}">
                      <a16:colId xmlns:a16="http://schemas.microsoft.com/office/drawing/2014/main" val="432510939"/>
                    </a:ext>
                  </a:extLst>
                </a:gridCol>
                <a:gridCol w="3467839">
                  <a:extLst>
                    <a:ext uri="{9D8B030D-6E8A-4147-A177-3AD203B41FA5}">
                      <a16:colId xmlns:a16="http://schemas.microsoft.com/office/drawing/2014/main" val="3771878889"/>
                    </a:ext>
                  </a:extLst>
                </a:gridCol>
              </a:tblGrid>
              <a:tr h="396204"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Uitval</a:t>
                      </a:r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3919010934"/>
                  </a:ext>
                </a:extLst>
              </a:tr>
              <a:tr h="396204">
                <a:tc>
                  <a:txBody>
                    <a:bodyPr/>
                    <a:lstStyle/>
                    <a:p>
                      <a:r>
                        <a:rPr lang="nl-NL" sz="2000" b="1" dirty="0" err="1"/>
                        <a:t>Electriciteit</a:t>
                      </a:r>
                      <a:endParaRPr lang="nl-NL" sz="2000" b="1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20 cm – 50 cm – 1 m</a:t>
                      </a:r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3114047948"/>
                  </a:ext>
                </a:extLst>
              </a:tr>
              <a:tr h="701002">
                <a:tc>
                  <a:txBody>
                    <a:bodyPr/>
                    <a:lstStyle/>
                    <a:p>
                      <a:r>
                        <a:rPr lang="nl-NL" sz="2000" b="1" dirty="0"/>
                        <a:t>Gas</a:t>
                      </a:r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1</a:t>
                      </a:r>
                      <a:r>
                        <a:rPr lang="nl-NL" sz="2000" baseline="0" dirty="0"/>
                        <a:t> m  /waterinloop</a:t>
                      </a:r>
                      <a:endParaRPr lang="nl-NL" sz="20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  <a:p>
                      <a:endParaRPr lang="nl-NL" sz="2000" dirty="0"/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1407361200"/>
                  </a:ext>
                </a:extLst>
              </a:tr>
              <a:tr h="700942">
                <a:tc>
                  <a:txBody>
                    <a:bodyPr/>
                    <a:lstStyle/>
                    <a:p>
                      <a:r>
                        <a:rPr lang="nl-NL" sz="2000" b="1" dirty="0"/>
                        <a:t>Telecom/ICT</a:t>
                      </a:r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aseline="0" dirty="0"/>
                        <a:t>5 cm - 3</a:t>
                      </a:r>
                      <a:r>
                        <a:rPr lang="nl-NL" sz="2000" dirty="0"/>
                        <a:t>0 cm – 50 cm – 1 m</a:t>
                      </a:r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2532413646"/>
                  </a:ext>
                </a:extLst>
              </a:tr>
              <a:tr h="701002">
                <a:tc>
                  <a:txBody>
                    <a:bodyPr/>
                    <a:lstStyle/>
                    <a:p>
                      <a:r>
                        <a:rPr lang="nl-NL" sz="2000" b="1" dirty="0"/>
                        <a:t>Drinkwater</a:t>
                      </a:r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afhankelijk</a:t>
                      </a:r>
                      <a:r>
                        <a:rPr lang="nl-NL" sz="2000" baseline="0" dirty="0"/>
                        <a:t> van </a:t>
                      </a:r>
                      <a:r>
                        <a:rPr lang="nl-NL" sz="2000" baseline="0" dirty="0" err="1"/>
                        <a:t>waterwinmethode</a:t>
                      </a:r>
                      <a:endParaRPr lang="nl-NL" sz="20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1069452666"/>
                  </a:ext>
                </a:extLst>
              </a:tr>
              <a:tr h="396204">
                <a:tc>
                  <a:txBody>
                    <a:bodyPr/>
                    <a:lstStyle/>
                    <a:p>
                      <a:r>
                        <a:rPr lang="nl-NL" sz="2000" b="1" dirty="0"/>
                        <a:t>Afvalwater</a:t>
                      </a:r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20 cm – 1 m</a:t>
                      </a:r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1410971464"/>
                  </a:ext>
                </a:extLst>
              </a:tr>
              <a:tr h="396204">
                <a:tc>
                  <a:txBody>
                    <a:bodyPr/>
                    <a:lstStyle/>
                    <a:p>
                      <a:r>
                        <a:rPr lang="nl-NL" sz="2000" b="1" dirty="0"/>
                        <a:t>Gemalen</a:t>
                      </a:r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91434" marR="91434" marT="45703" marB="45703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91434" marR="91434" marT="45703" marB="45703"/>
                </a:tc>
                <a:extLst>
                  <a:ext uri="{0D108BD9-81ED-4DB2-BD59-A6C34878D82A}">
                    <a16:rowId xmlns:a16="http://schemas.microsoft.com/office/drawing/2014/main" val="3406430476"/>
                  </a:ext>
                </a:extLst>
              </a:tr>
            </a:tbl>
          </a:graphicData>
        </a:graphic>
      </p:graphicFrame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175351"/>
            <a:ext cx="2316681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1" t="14311" r="19714" b="-1010"/>
          <a:stretch/>
        </p:blipFill>
        <p:spPr bwMode="auto">
          <a:xfrm>
            <a:off x="1669240" y="1043393"/>
            <a:ext cx="5253198" cy="541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5089525" y="5760473"/>
            <a:ext cx="3597275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rgbClr val="FF00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658127" y="5811838"/>
            <a:ext cx="1792287" cy="65087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rgbClr val="FFFFFF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3957638" y="6183313"/>
            <a:ext cx="1228725" cy="98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9222" name="Titel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062"/>
          </a:xfrm>
        </p:spPr>
        <p:txBody>
          <a:bodyPr/>
          <a:lstStyle/>
          <a:p>
            <a:r>
              <a:rPr lang="nl-NL" altLang="nl-NL" dirty="0"/>
              <a:t>Evacuatiekaart Utrecht  / Gelderse Vallei</a:t>
            </a:r>
          </a:p>
        </p:txBody>
      </p:sp>
      <p:sp>
        <p:nvSpPr>
          <p:cNvPr id="9223" name="AutoShape 3"/>
          <p:cNvSpPr>
            <a:spLocks noChangeAspect="1" noChangeArrowheads="1"/>
          </p:cNvSpPr>
          <p:nvPr/>
        </p:nvSpPr>
        <p:spPr bwMode="auto">
          <a:xfrm>
            <a:off x="0" y="414338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943" y="3776948"/>
            <a:ext cx="1146147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4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Vitale voorzieningen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889125"/>
          <a:ext cx="8321675" cy="368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888">
                  <a:extLst>
                    <a:ext uri="{9D8B030D-6E8A-4147-A177-3AD203B41FA5}">
                      <a16:colId xmlns:a16="http://schemas.microsoft.com/office/drawing/2014/main" val="4018431851"/>
                    </a:ext>
                  </a:extLst>
                </a:gridCol>
                <a:gridCol w="2929253">
                  <a:extLst>
                    <a:ext uri="{9D8B030D-6E8A-4147-A177-3AD203B41FA5}">
                      <a16:colId xmlns:a16="http://schemas.microsoft.com/office/drawing/2014/main" val="432510939"/>
                    </a:ext>
                  </a:extLst>
                </a:gridCol>
                <a:gridCol w="3607534">
                  <a:extLst>
                    <a:ext uri="{9D8B030D-6E8A-4147-A177-3AD203B41FA5}">
                      <a16:colId xmlns:a16="http://schemas.microsoft.com/office/drawing/2014/main" val="3771878889"/>
                    </a:ext>
                  </a:extLst>
                </a:gridCol>
              </a:tblGrid>
              <a:tr h="396197"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Uitval</a:t>
                      </a: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Herstel</a:t>
                      </a:r>
                    </a:p>
                  </a:txBody>
                  <a:tcPr marL="91434" marR="91434" marT="45700" marB="45700"/>
                </a:tc>
                <a:extLst>
                  <a:ext uri="{0D108BD9-81ED-4DB2-BD59-A6C34878D82A}">
                    <a16:rowId xmlns:a16="http://schemas.microsoft.com/office/drawing/2014/main" val="3919010934"/>
                  </a:ext>
                </a:extLst>
              </a:tr>
              <a:tr h="396197">
                <a:tc>
                  <a:txBody>
                    <a:bodyPr/>
                    <a:lstStyle/>
                    <a:p>
                      <a:r>
                        <a:rPr lang="nl-NL" sz="2000" b="1" dirty="0" err="1"/>
                        <a:t>Electriciteit</a:t>
                      </a:r>
                      <a:endParaRPr lang="nl-NL" sz="2000" b="1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 cm – 50 cm – 1 m</a:t>
                      </a: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weken – 1/2 jaar – 3-6 jaar</a:t>
                      </a:r>
                    </a:p>
                  </a:txBody>
                  <a:tcPr marL="91434" marR="91434" marT="45700" marB="45700"/>
                </a:tc>
                <a:extLst>
                  <a:ext uri="{0D108BD9-81ED-4DB2-BD59-A6C34878D82A}">
                    <a16:rowId xmlns:a16="http://schemas.microsoft.com/office/drawing/2014/main" val="3114047948"/>
                  </a:ext>
                </a:extLst>
              </a:tr>
              <a:tr h="700992">
                <a:tc>
                  <a:txBody>
                    <a:bodyPr/>
                    <a:lstStyle/>
                    <a:p>
                      <a:r>
                        <a:rPr lang="nl-NL" sz="2000" b="1" dirty="0"/>
                        <a:t>Gas</a:t>
                      </a: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  <a:r>
                        <a:rPr lang="nl-NL" sz="2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  /waterinloop</a:t>
                      </a:r>
                      <a:endParaRPr lang="nl-NL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1 jaar – vervanging regionaal leidingwerk</a:t>
                      </a:r>
                    </a:p>
                  </a:txBody>
                  <a:tcPr marL="91434" marR="91434" marT="45700" marB="45700"/>
                </a:tc>
                <a:extLst>
                  <a:ext uri="{0D108BD9-81ED-4DB2-BD59-A6C34878D82A}">
                    <a16:rowId xmlns:a16="http://schemas.microsoft.com/office/drawing/2014/main" val="1407361200"/>
                  </a:ext>
                </a:extLst>
              </a:tr>
              <a:tr h="700992">
                <a:tc>
                  <a:txBody>
                    <a:bodyPr/>
                    <a:lstStyle/>
                    <a:p>
                      <a:r>
                        <a:rPr lang="nl-NL" sz="2000" b="1" dirty="0"/>
                        <a:t>Telecom/ICT</a:t>
                      </a: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 cm - 3</a:t>
                      </a:r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 cm – 50 cm – 1 m</a:t>
                      </a: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1 jaar /</a:t>
                      </a:r>
                      <a:r>
                        <a:rPr lang="nl-NL" sz="2000" baseline="0" dirty="0"/>
                        <a:t> jaren</a:t>
                      </a:r>
                      <a:endParaRPr lang="nl-NL" sz="2000" dirty="0"/>
                    </a:p>
                  </a:txBody>
                  <a:tcPr marL="91434" marR="91434" marT="45700" marB="45700"/>
                </a:tc>
                <a:extLst>
                  <a:ext uri="{0D108BD9-81ED-4DB2-BD59-A6C34878D82A}">
                    <a16:rowId xmlns:a16="http://schemas.microsoft.com/office/drawing/2014/main" val="2532413646"/>
                  </a:ext>
                </a:extLst>
              </a:tr>
              <a:tr h="700992">
                <a:tc>
                  <a:txBody>
                    <a:bodyPr/>
                    <a:lstStyle/>
                    <a:p>
                      <a:r>
                        <a:rPr lang="nl-NL" sz="2000" b="1" dirty="0"/>
                        <a:t>Drinkwater</a:t>
                      </a: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afhankelijk</a:t>
                      </a:r>
                      <a:r>
                        <a:rPr lang="nl-NL" sz="2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van </a:t>
                      </a:r>
                      <a:r>
                        <a:rPr lang="nl-NL" sz="2000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waterwinmethode</a:t>
                      </a:r>
                      <a:endParaRPr lang="nl-NL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Grondwater: weken/maanden</a:t>
                      </a:r>
                    </a:p>
                    <a:p>
                      <a:r>
                        <a:rPr lang="nl-NL" sz="2000" dirty="0"/>
                        <a:t>Oppervlakte: maanden / jaren</a:t>
                      </a:r>
                    </a:p>
                  </a:txBody>
                  <a:tcPr marL="91434" marR="91434" marT="45700" marB="45700"/>
                </a:tc>
                <a:extLst>
                  <a:ext uri="{0D108BD9-81ED-4DB2-BD59-A6C34878D82A}">
                    <a16:rowId xmlns:a16="http://schemas.microsoft.com/office/drawing/2014/main" val="1069452666"/>
                  </a:ext>
                </a:extLst>
              </a:tr>
              <a:tr h="396197">
                <a:tc>
                  <a:txBody>
                    <a:bodyPr/>
                    <a:lstStyle/>
                    <a:p>
                      <a:r>
                        <a:rPr lang="nl-NL" sz="2000" b="1" dirty="0"/>
                        <a:t>Afvalwater</a:t>
                      </a: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 cm – 1 m</a:t>
                      </a: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1 – 2 jaar</a:t>
                      </a:r>
                    </a:p>
                  </a:txBody>
                  <a:tcPr marL="91434" marR="91434" marT="45700" marB="45700"/>
                </a:tc>
                <a:extLst>
                  <a:ext uri="{0D108BD9-81ED-4DB2-BD59-A6C34878D82A}">
                    <a16:rowId xmlns:a16="http://schemas.microsoft.com/office/drawing/2014/main" val="1410971464"/>
                  </a:ext>
                </a:extLst>
              </a:tr>
              <a:tr h="396197">
                <a:tc>
                  <a:txBody>
                    <a:bodyPr/>
                    <a:lstStyle/>
                    <a:p>
                      <a:r>
                        <a:rPr lang="nl-NL" sz="2000" b="1" dirty="0"/>
                        <a:t>Gemalen</a:t>
                      </a:r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91434" marR="91434" marT="45700" marB="45700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1 jaar</a:t>
                      </a:r>
                    </a:p>
                  </a:txBody>
                  <a:tcPr marL="91434" marR="91434" marT="45700" marB="45700"/>
                </a:tc>
                <a:extLst>
                  <a:ext uri="{0D108BD9-81ED-4DB2-BD59-A6C34878D82A}">
                    <a16:rowId xmlns:a16="http://schemas.microsoft.com/office/drawing/2014/main" val="3406430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34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Overstromingsduur      Leefbaarheidskaart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47680" t="4205" r="15192" b="17562"/>
          <a:stretch/>
        </p:blipFill>
        <p:spPr>
          <a:xfrm>
            <a:off x="706083" y="1616407"/>
            <a:ext cx="3600401" cy="461301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85968" t="57633" b="8021"/>
          <a:stretch/>
        </p:blipFill>
        <p:spPr>
          <a:xfrm>
            <a:off x="611560" y="4197717"/>
            <a:ext cx="1365109" cy="203170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044595"/>
            <a:ext cx="3502904" cy="442623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932040" y="1139354"/>
            <a:ext cx="3790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altLang="nl-NL" sz="1400" dirty="0"/>
              <a:t>Zwart 	= verwoestende zone</a:t>
            </a:r>
          </a:p>
          <a:p>
            <a:pPr>
              <a:defRPr/>
            </a:pPr>
            <a:r>
              <a:rPr lang="nl-NL" altLang="nl-NL" sz="1400" dirty="0">
                <a:solidFill>
                  <a:srgbClr val="FF0000"/>
                </a:solidFill>
              </a:rPr>
              <a:t>Rood	</a:t>
            </a:r>
            <a:r>
              <a:rPr lang="nl-NL" altLang="nl-NL" sz="1400" dirty="0"/>
              <a:t>= acuut levensbedreigende zone</a:t>
            </a:r>
          </a:p>
          <a:p>
            <a:pPr>
              <a:defRPr/>
            </a:pPr>
            <a:r>
              <a:rPr lang="nl-NL" altLang="nl-NL" sz="1400" dirty="0">
                <a:solidFill>
                  <a:srgbClr val="FFC000"/>
                </a:solidFill>
              </a:rPr>
              <a:t>Oranje</a:t>
            </a:r>
            <a:r>
              <a:rPr lang="nl-NL" altLang="nl-NL" sz="1400" dirty="0"/>
              <a:t> 	= potentieel levensbedreigende zone</a:t>
            </a:r>
          </a:p>
          <a:p>
            <a:pPr>
              <a:defRPr/>
            </a:pPr>
            <a:r>
              <a:rPr lang="nl-NL" altLang="nl-NL" sz="1400" dirty="0">
                <a:solidFill>
                  <a:srgbClr val="FFFF00"/>
                </a:solidFill>
              </a:rPr>
              <a:t>Geel</a:t>
            </a:r>
            <a:r>
              <a:rPr lang="nl-NL" altLang="nl-NL" sz="1400" dirty="0"/>
              <a:t> 	= overleven met noodmaatregelen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23122"/>
              </p:ext>
            </p:extLst>
          </p:nvPr>
        </p:nvGraphicFramePr>
        <p:xfrm>
          <a:off x="706084" y="5589239"/>
          <a:ext cx="7872876" cy="1213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4292">
                  <a:extLst>
                    <a:ext uri="{9D8B030D-6E8A-4147-A177-3AD203B41FA5}">
                      <a16:colId xmlns:a16="http://schemas.microsoft.com/office/drawing/2014/main" val="3264896673"/>
                    </a:ext>
                  </a:extLst>
                </a:gridCol>
                <a:gridCol w="2624292">
                  <a:extLst>
                    <a:ext uri="{9D8B030D-6E8A-4147-A177-3AD203B41FA5}">
                      <a16:colId xmlns:a16="http://schemas.microsoft.com/office/drawing/2014/main" val="2801566480"/>
                    </a:ext>
                  </a:extLst>
                </a:gridCol>
                <a:gridCol w="2624292">
                  <a:extLst>
                    <a:ext uri="{9D8B030D-6E8A-4147-A177-3AD203B41FA5}">
                      <a16:colId xmlns:a16="http://schemas.microsoft.com/office/drawing/2014/main" val="2909865078"/>
                    </a:ext>
                  </a:extLst>
                </a:gridCol>
              </a:tblGrid>
              <a:tr h="3266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</a:rPr>
                        <a:t>Gebied &amp; scenario</a:t>
                      </a:r>
                      <a:endParaRPr lang="nl-N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</a:rPr>
                        <a:t>Schade</a:t>
                      </a:r>
                      <a:endParaRPr lang="nl-N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</a:rPr>
                        <a:t>Slachtoffers</a:t>
                      </a:r>
                      <a:endParaRPr lang="nl-N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12469"/>
                  </a:ext>
                </a:extLst>
              </a:tr>
              <a:tr h="4436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</a:rPr>
                        <a:t>Dijkring 45: Grebbedijk</a:t>
                      </a:r>
                      <a:endParaRPr lang="nl-N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</a:rPr>
                        <a:t>€ 12,1 – 12,3 miljard</a:t>
                      </a:r>
                      <a:endParaRPr lang="nl-N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</a:rPr>
                        <a:t>135 – 1235 personen</a:t>
                      </a:r>
                      <a:endParaRPr lang="nl-N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762953"/>
                  </a:ext>
                </a:extLst>
              </a:tr>
              <a:tr h="4436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</a:rPr>
                        <a:t>Dijkring 45: Eem &amp; Randmeren</a:t>
                      </a:r>
                      <a:endParaRPr lang="nl-N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</a:rPr>
                        <a:t>€ 230 miljoen</a:t>
                      </a:r>
                      <a:endParaRPr lang="nl-N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</a:rPr>
                        <a:t>0 – 20 personen</a:t>
                      </a:r>
                      <a:endParaRPr lang="nl-N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298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4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Terugkeer naar maatschappelijke leven / herstel</a:t>
            </a:r>
          </a:p>
        </p:txBody>
      </p:sp>
      <p:pic>
        <p:nvPicPr>
          <p:cNvPr id="14339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9" y="2267768"/>
            <a:ext cx="82296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28800"/>
            <a:ext cx="4038600" cy="4530725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16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er mee?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Duiding van omvang van de gevolgen</a:t>
            </a:r>
          </a:p>
          <a:p>
            <a:r>
              <a:rPr lang="nl-NL" dirty="0"/>
              <a:t>Inzicht in handelingsperspectief in de crisis</a:t>
            </a:r>
          </a:p>
          <a:p>
            <a:r>
              <a:rPr lang="nl-NL" dirty="0"/>
              <a:t>Basis voor onderbouwen besluitvorming: ambitie, strategie  en (</a:t>
            </a:r>
            <a:r>
              <a:rPr lang="nl-NL" dirty="0" err="1"/>
              <a:t>beleids</a:t>
            </a:r>
            <a:r>
              <a:rPr lang="nl-NL" dirty="0"/>
              <a:t>)handelingsperspectieven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86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Gevolgbeperking overstromingen Utrecht</a:t>
            </a:r>
          </a:p>
        </p:txBody>
      </p:sp>
      <p:pic>
        <p:nvPicPr>
          <p:cNvPr id="12291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975" y="2906713"/>
            <a:ext cx="2432050" cy="2992437"/>
          </a:xfrm>
        </p:spPr>
      </p:pic>
      <p:sp>
        <p:nvSpPr>
          <p:cNvPr id="2" name="AutoShape 2" descr="Water en Klimaat">
            <a:extLst>
              <a:ext uri="{FF2B5EF4-FFF2-40B4-BE49-F238E27FC236}">
                <a16:creationId xmlns:a16="http://schemas.microsoft.com/office/drawing/2014/main" id="{B8EF4D1B-2586-47C6-888C-4E81BAD03F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43275" y="2620963"/>
            <a:ext cx="1314450" cy="13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1435" tIns="25718" rIns="51435" bIns="25718"/>
          <a:lstStyle/>
          <a:p>
            <a:pPr>
              <a:defRPr/>
            </a:pPr>
            <a:endParaRPr lang="nl-NL" sz="1013">
              <a:solidFill>
                <a:srgbClr val="3F3F42"/>
              </a:solidFill>
              <a:latin typeface="Sweco San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8D13B31-896D-4CE1-B468-347EF706FFF7}"/>
              </a:ext>
            </a:extLst>
          </p:cNvPr>
          <p:cNvSpPr/>
          <p:nvPr/>
        </p:nvSpPr>
        <p:spPr>
          <a:xfrm>
            <a:off x="6627813" y="1019175"/>
            <a:ext cx="1289050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Sweco Sans"/>
            </a:endParaRP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CC42DD69-08C0-43DE-B64C-90670C728268}"/>
              </a:ext>
            </a:extLst>
          </p:cNvPr>
          <p:cNvSpPr/>
          <p:nvPr/>
        </p:nvSpPr>
        <p:spPr>
          <a:xfrm>
            <a:off x="7542213" y="1006475"/>
            <a:ext cx="1403350" cy="51911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5" name="Ondertitel 3">
            <a:extLst>
              <a:ext uri="{FF2B5EF4-FFF2-40B4-BE49-F238E27FC236}">
                <a16:creationId xmlns:a16="http://schemas.microsoft.com/office/drawing/2014/main" id="{618304C0-5342-4F99-A64F-1B0EF93D19DA}"/>
              </a:ext>
            </a:extLst>
          </p:cNvPr>
          <p:cNvSpPr txBox="1">
            <a:spLocks/>
          </p:cNvSpPr>
          <p:nvPr/>
        </p:nvSpPr>
        <p:spPr>
          <a:xfrm>
            <a:off x="717550" y="1817688"/>
            <a:ext cx="6738938" cy="1655762"/>
          </a:xfrm>
          <a:prstGeom prst="rect">
            <a:avLst/>
          </a:prstGeom>
          <a:noFill/>
        </p:spPr>
        <p:txBody>
          <a:bodyPr lIns="0" tIns="0" rIns="0" bIns="0">
            <a:normAutofit fontScale="40000" lnSpcReduction="20000"/>
          </a:bodyPr>
          <a:lstStyle>
            <a:lvl1pPr marL="0" indent="0" algn="ctr" defTabSz="685783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buFont typeface="Arial" panose="020B0604020202020204" pitchFamily="34" charset="0"/>
              <a:buChar char="•"/>
              <a:defRPr/>
            </a:pPr>
            <a:r>
              <a:rPr lang="nl-NL" sz="3500" b="1" dirty="0">
                <a:solidFill>
                  <a:srgbClr val="080808"/>
                </a:solidFill>
              </a:rPr>
              <a:t>Startpunt: </a:t>
            </a:r>
            <a:r>
              <a:rPr lang="nl-NL" sz="3500" dirty="0">
                <a:solidFill>
                  <a:srgbClr val="080808"/>
                </a:solidFill>
              </a:rPr>
              <a:t>Intentieverklaring met 37 partijen</a:t>
            </a:r>
          </a:p>
          <a:p>
            <a:pPr marL="214313" indent="-214313" algn="l">
              <a:buFont typeface="Arial" panose="020B0604020202020204" pitchFamily="34" charset="0"/>
              <a:buChar char="•"/>
              <a:defRPr/>
            </a:pPr>
            <a:r>
              <a:rPr lang="nl-NL" sz="3500" b="1" dirty="0">
                <a:solidFill>
                  <a:srgbClr val="080808"/>
                </a:solidFill>
              </a:rPr>
              <a:t>Gezamenlijk doel: </a:t>
            </a:r>
            <a:r>
              <a:rPr lang="nl-NL" sz="3500" dirty="0">
                <a:solidFill>
                  <a:srgbClr val="080808"/>
                </a:solidFill>
              </a:rPr>
              <a:t>Gevolgen (slachtoffers, schade en maatschappelijke ontwrichting) van een eventuele overstroming te beperken, via beleid en maatregelen</a:t>
            </a:r>
          </a:p>
          <a:p>
            <a:pPr marL="214313" indent="-214313" algn="l">
              <a:buFont typeface="Arial" panose="020B0604020202020204" pitchFamily="34" charset="0"/>
              <a:buChar char="•"/>
              <a:defRPr/>
            </a:pPr>
            <a:r>
              <a:rPr lang="nl-NL" sz="3500" dirty="0">
                <a:solidFill>
                  <a:srgbClr val="080808"/>
                </a:solidFill>
              </a:rPr>
              <a:t>De lange termijn overall ambitie is vastgelegd in </a:t>
            </a:r>
            <a:r>
              <a:rPr lang="nl-NL" sz="3500" dirty="0" err="1">
                <a:solidFill>
                  <a:srgbClr val="080808"/>
                </a:solidFill>
              </a:rPr>
              <a:t>RAS-sen</a:t>
            </a:r>
            <a:r>
              <a:rPr lang="nl-NL" sz="3500" dirty="0">
                <a:solidFill>
                  <a:srgbClr val="080808"/>
                </a:solidFill>
              </a:rPr>
              <a:t>. We staan nu voor de uitwerking.</a:t>
            </a:r>
          </a:p>
          <a:p>
            <a:pPr marL="471488" lvl="1" indent="-214313" algn="l">
              <a:buFont typeface="Arial" panose="020B0604020202020204" pitchFamily="34" charset="0"/>
              <a:buChar char="•"/>
              <a:defRPr/>
            </a:pPr>
            <a:endParaRPr lang="nl-NL" sz="3500" dirty="0">
              <a:solidFill>
                <a:srgbClr val="080808"/>
              </a:solidFill>
            </a:endParaRPr>
          </a:p>
          <a:p>
            <a:pPr algn="l">
              <a:defRPr/>
            </a:pPr>
            <a:endParaRPr lang="nl-NL" sz="1200" dirty="0">
              <a:solidFill>
                <a:srgbClr val="080808"/>
              </a:solidFill>
            </a:endParaRPr>
          </a:p>
          <a:p>
            <a:pPr algn="l">
              <a:defRPr/>
            </a:pPr>
            <a:endParaRPr lang="nl-NL" sz="1200" dirty="0">
              <a:solidFill>
                <a:srgbClr val="080808"/>
              </a:solidFill>
            </a:endParaRPr>
          </a:p>
          <a:p>
            <a:pPr algn="l">
              <a:defRPr/>
            </a:pPr>
            <a:endParaRPr lang="nl-NL" sz="1200" dirty="0">
              <a:solidFill>
                <a:srgbClr val="080808"/>
              </a:solidFill>
            </a:endParaRPr>
          </a:p>
          <a:p>
            <a:pPr algn="l">
              <a:defRPr/>
            </a:pPr>
            <a:r>
              <a:rPr lang="nl-NL" sz="1200" dirty="0">
                <a:solidFill>
                  <a:srgbClr val="080808"/>
                </a:solidFill>
              </a:rPr>
              <a:t> </a:t>
            </a:r>
          </a:p>
          <a:p>
            <a:pPr algn="l">
              <a:defRPr/>
            </a:pPr>
            <a:r>
              <a:rPr lang="nl-NL" sz="1200" dirty="0">
                <a:solidFill>
                  <a:srgbClr val="080808"/>
                </a:solidFill>
              </a:rPr>
              <a:t> </a:t>
            </a:r>
            <a:endParaRPr lang="nl-NL" sz="788" b="1" dirty="0">
              <a:solidFill>
                <a:srgbClr val="080808"/>
              </a:solidFill>
            </a:endParaRPr>
          </a:p>
        </p:txBody>
      </p:sp>
      <p:pic>
        <p:nvPicPr>
          <p:cNvPr id="12296" name="Afbeelding 4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r="5600"/>
          <a:stretch>
            <a:fillRect/>
          </a:stretch>
        </p:blipFill>
        <p:spPr bwMode="auto">
          <a:xfrm>
            <a:off x="3659188" y="3051175"/>
            <a:ext cx="1557337" cy="2089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al 50">
            <a:extLst>
              <a:ext uri="{FF2B5EF4-FFF2-40B4-BE49-F238E27FC236}">
                <a16:creationId xmlns:a16="http://schemas.microsoft.com/office/drawing/2014/main" id="{1BBF090F-2E91-430B-B775-99BD674A5D3C}"/>
              </a:ext>
            </a:extLst>
          </p:cNvPr>
          <p:cNvSpPr/>
          <p:nvPr/>
        </p:nvSpPr>
        <p:spPr>
          <a:xfrm>
            <a:off x="3570288" y="3546475"/>
            <a:ext cx="1779587" cy="1036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sz="1350">
              <a:solidFill>
                <a:srgbClr val="FFFFFF"/>
              </a:solidFill>
              <a:latin typeface="Sweco Sans"/>
            </a:endParaRP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0ACCB72C-2BEC-49A7-9DE5-F5F4B43B4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3051175"/>
            <a:ext cx="15922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endParaRPr lang="nl-NL" sz="105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r>
              <a:rPr lang="nl-NL" sz="105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Laag 3 </a:t>
            </a: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r>
              <a:rPr lang="nl-NL" sz="1050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Rampenbestrijding</a:t>
            </a: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r>
              <a:rPr lang="nl-NL" sz="105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(omgaan met de gevolgen)</a:t>
            </a: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endParaRPr lang="nl-NL" sz="105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endParaRPr lang="nl-NL" sz="105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r>
              <a:rPr lang="nl-NL" sz="105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Laag 2</a:t>
            </a: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r>
              <a:rPr lang="nl-NL" sz="105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Klimaatbestendige ruimtelijke inrichting</a:t>
            </a:r>
            <a:r>
              <a:rPr lang="nl-NL" sz="105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(gevolgbeperking)</a:t>
            </a: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endParaRPr lang="nl-NL" sz="105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endParaRPr lang="nl-NL" sz="105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endParaRPr lang="nl-NL" sz="105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r>
              <a:rPr lang="nl-NL" sz="105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Laag 1</a:t>
            </a: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r>
              <a:rPr lang="nl-NL" sz="1050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Preventie</a:t>
            </a:r>
            <a:r>
              <a:rPr lang="nl-NL" sz="105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</a:p>
          <a:p>
            <a:pPr marL="0" lvl="1" defTabSz="342900">
              <a:lnSpc>
                <a:spcPct val="90000"/>
              </a:lnSpc>
              <a:buClr>
                <a:prstClr val="black"/>
              </a:buClr>
              <a:defRPr/>
            </a:pPr>
            <a:r>
              <a:rPr lang="nl-NL" sz="105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(verkleinen kans)</a:t>
            </a:r>
          </a:p>
          <a:p>
            <a:pPr marL="427435" lvl="1" indent="-427435" defTabSz="342900">
              <a:lnSpc>
                <a:spcPct val="90000"/>
              </a:lnSpc>
              <a:buClr>
                <a:prstClr val="black"/>
              </a:buClr>
              <a:defRPr/>
            </a:pPr>
            <a:endParaRPr lang="nl-NL" sz="105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427435" lvl="1" indent="-427435" defTabSz="342900">
              <a:lnSpc>
                <a:spcPct val="90000"/>
              </a:lnSpc>
              <a:buClr>
                <a:prstClr val="black"/>
              </a:buClr>
              <a:defRPr/>
            </a:pPr>
            <a:endParaRPr lang="nl-NL" sz="105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427435" lvl="1" indent="-427435" defTabSz="342900">
              <a:lnSpc>
                <a:spcPct val="90000"/>
              </a:lnSpc>
              <a:buClr>
                <a:prstClr val="black"/>
              </a:buClr>
              <a:buFontTx/>
              <a:buChar char="-"/>
              <a:defRPr/>
            </a:pPr>
            <a:endParaRPr lang="nl-NL" sz="105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427435" lvl="1" indent="-427435" defTabSz="342900">
              <a:lnSpc>
                <a:spcPct val="90000"/>
              </a:lnSpc>
              <a:buClr>
                <a:prstClr val="black"/>
              </a:buClr>
              <a:buFontTx/>
              <a:buChar char="-"/>
              <a:defRPr/>
            </a:pPr>
            <a:endParaRPr lang="nl-NL" sz="105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84535" indent="-427435" defTabSz="342900">
              <a:lnSpc>
                <a:spcPct val="90000"/>
              </a:lnSpc>
              <a:buClr>
                <a:prstClr val="black"/>
              </a:buClr>
              <a:buFontTx/>
              <a:buChar char="-"/>
              <a:defRPr/>
            </a:pPr>
            <a:endParaRPr lang="nl-NL" sz="105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427435" lvl="1" indent="-427435" defTabSz="342900">
              <a:lnSpc>
                <a:spcPct val="90000"/>
              </a:lnSpc>
              <a:buClr>
                <a:prstClr val="black"/>
              </a:buClr>
              <a:defRPr/>
            </a:pPr>
            <a:endParaRPr lang="nl-NL" sz="1050" i="1" dirty="0">
              <a:solidFill>
                <a:prstClr val="black"/>
              </a:solidFill>
              <a:ea typeface="ＭＳ Ｐゴシック" panose="020B0600070205080204" pitchFamily="34" charset="-128"/>
              <a:cs typeface="Times New Roman" charset="0"/>
            </a:endParaRPr>
          </a:p>
          <a:p>
            <a:pPr marL="257175" indent="-257175" defTabSz="342900">
              <a:lnSpc>
                <a:spcPts val="750"/>
              </a:lnSpc>
              <a:defRPr/>
            </a:pPr>
            <a:r>
              <a:rPr lang="nl-NL" sz="1050" i="1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charset="0"/>
              </a:rPr>
              <a:t> </a:t>
            </a:r>
          </a:p>
          <a:p>
            <a:pPr marL="257175" indent="-257175" defTabSz="342900">
              <a:lnSpc>
                <a:spcPts val="750"/>
              </a:lnSpc>
              <a:defRPr/>
            </a:pPr>
            <a:r>
              <a:rPr lang="nl-NL" sz="1050" i="1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charset="0"/>
              </a:rPr>
              <a:t>		</a:t>
            </a:r>
            <a:endParaRPr lang="nl-NL" sz="1050" i="1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427435" lvl="1" indent="-213122" defTabSz="342900">
              <a:lnSpc>
                <a:spcPct val="90000"/>
              </a:lnSpc>
              <a:buClr>
                <a:prstClr val="black"/>
              </a:buClr>
              <a:buFont typeface="Wingdings" pitchFamily="2" charset="2"/>
              <a:buChar char="§"/>
              <a:defRPr/>
            </a:pPr>
            <a:endParaRPr lang="nl-NL" sz="105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770335" lvl="2" indent="-213122" defTabSz="342900">
              <a:lnSpc>
                <a:spcPct val="90000"/>
              </a:lnSpc>
              <a:buClr>
                <a:prstClr val="black"/>
              </a:buClr>
              <a:buFont typeface="Wingdings" pitchFamily="2" charset="2"/>
              <a:buChar char="§"/>
              <a:defRPr/>
            </a:pPr>
            <a:endParaRPr lang="nl-NL" sz="1050" i="1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770335" lvl="2" indent="-213122" defTabSz="342900">
              <a:lnSpc>
                <a:spcPct val="90000"/>
              </a:lnSpc>
              <a:buClr>
                <a:prstClr val="black"/>
              </a:buClr>
              <a:buFont typeface="Wingdings" pitchFamily="2" charset="2"/>
              <a:buChar char="§"/>
              <a:defRPr/>
            </a:pPr>
            <a:endParaRPr lang="nl-NL" sz="1050" i="1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427435" lvl="1" indent="-213122" defTabSz="342900">
              <a:lnSpc>
                <a:spcPct val="90000"/>
              </a:lnSpc>
              <a:buClr>
                <a:prstClr val="black"/>
              </a:buClr>
              <a:defRPr/>
            </a:pPr>
            <a:endParaRPr lang="nl-NL" sz="105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4" name="Ondertitel 2"/>
          <p:cNvSpPr txBox="1">
            <a:spLocks/>
          </p:cNvSpPr>
          <p:nvPr/>
        </p:nvSpPr>
        <p:spPr>
          <a:xfrm>
            <a:off x="6934200" y="4508500"/>
            <a:ext cx="2211388" cy="3381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685783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7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92479378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VRU">
  <a:themeElements>
    <a:clrScheme name="STBN kleuren">
      <a:dk1>
        <a:sysClr val="windowText" lastClr="000000"/>
      </a:dk1>
      <a:lt1>
        <a:sysClr val="window" lastClr="FFFFFF"/>
      </a:lt1>
      <a:dk2>
        <a:srgbClr val="2D3A46"/>
      </a:dk2>
      <a:lt2>
        <a:srgbClr val="DA5120"/>
      </a:lt2>
      <a:accent1>
        <a:srgbClr val="FAAA00"/>
      </a:accent1>
      <a:accent2>
        <a:srgbClr val="DA5120"/>
      </a:accent2>
      <a:accent3>
        <a:srgbClr val="FAAA00"/>
      </a:accent3>
      <a:accent4>
        <a:srgbClr val="EB690A"/>
      </a:accent4>
      <a:accent5>
        <a:srgbClr val="FAAA00"/>
      </a:accent5>
      <a:accent6>
        <a:srgbClr val="EB690A"/>
      </a:accent6>
      <a:hlink>
        <a:srgbClr val="2D3A46"/>
      </a:hlink>
      <a:folHlink>
        <a:srgbClr val="2D3A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 - PPT presentatie algemeen -  4-3 formaat (08-18).pptx" id="{BF3F81E4-AE64-47BB-85C0-5613DB0E3162}" vid="{5E1D9070-6223-4C20-BC57-CA2E5829B24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Algemeen 03</Template>
  <TotalTime>358</TotalTime>
  <Words>794</Words>
  <Application>Microsoft Office PowerPoint</Application>
  <PresentationFormat>Diavoorstelling (4:3)</PresentationFormat>
  <Paragraphs>184</Paragraphs>
  <Slides>13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Sweco Sans</vt:lpstr>
      <vt:lpstr>Wingdings</vt:lpstr>
      <vt:lpstr>Presentatie VRU</vt:lpstr>
      <vt:lpstr>Impactanalyse &amp; veiligheidsrisico’s</vt:lpstr>
      <vt:lpstr>Impactanalyse (1-2)en gevolgbeperking (3-5)</vt:lpstr>
      <vt:lpstr>Vitale voorzieningen</vt:lpstr>
      <vt:lpstr>Evacuatiekaart Utrecht  / Gelderse Vallei</vt:lpstr>
      <vt:lpstr>Vitale voorzieningen</vt:lpstr>
      <vt:lpstr>Overstromingsduur      Leefbaarheidskaart</vt:lpstr>
      <vt:lpstr>Terugkeer naar maatschappelijke leven / herstel</vt:lpstr>
      <vt:lpstr>Wat kun je er mee?</vt:lpstr>
      <vt:lpstr>Gevolgbeperking overstromingen Utrecht</vt:lpstr>
      <vt:lpstr>Gevolgbeperking overstromingen Utrecht - van onderzoek en analyse naar bestuurlijke besluitvorming</vt:lpstr>
      <vt:lpstr>PowerPoint-presentatie</vt:lpstr>
      <vt:lpstr>Vitale en kwetsbare functies </vt:lpstr>
      <vt:lpstr>PowerPoint-presentatie</vt:lpstr>
    </vt:vector>
  </TitlesOfParts>
  <Company>Veiligheidsregio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Impactanalyse</dc:title>
  <dc:creator>Beeke - van der Graaf, Elsbeth</dc:creator>
  <cp:lastModifiedBy>Sanne van Deelen</cp:lastModifiedBy>
  <cp:revision>19</cp:revision>
  <dcterms:created xsi:type="dcterms:W3CDTF">2021-02-23T12:20:54Z</dcterms:created>
  <dcterms:modified xsi:type="dcterms:W3CDTF">2022-02-21T07:45:09Z</dcterms:modified>
</cp:coreProperties>
</file>