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0" r:id="rId4"/>
    <p:sldId id="257" r:id="rId5"/>
    <p:sldId id="258" r:id="rId6"/>
    <p:sldId id="259" r:id="rId7"/>
    <p:sldId id="262" r:id="rId8"/>
    <p:sldId id="261" r:id="rId9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9B6AD-00C0-4F6B-80AB-E1B6D60061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/>
              <a:t>Webinar Overstromingsrisico’s Vallei en Veluwe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3A5FD5-FA28-449F-9926-795C63A72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6924" y="4869986"/>
            <a:ext cx="6416503" cy="10968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NL" dirty="0"/>
              <a:t>Regionaal Manifest Ruimtelijke Adaptatie Vallei en Veluwe</a:t>
            </a:r>
          </a:p>
          <a:p>
            <a:pPr algn="l"/>
            <a:r>
              <a:rPr lang="nl-NL" dirty="0"/>
              <a:t>15 februari 2022, 14.00 – 15.30 uur</a:t>
            </a:r>
          </a:p>
          <a:p>
            <a:pPr algn="l"/>
            <a:r>
              <a:rPr lang="nl-NL" dirty="0"/>
              <a:t>Charles Rijsbosch</a:t>
            </a:r>
          </a:p>
        </p:txBody>
      </p:sp>
    </p:spTree>
    <p:extLst>
      <p:ext uri="{BB962C8B-B14F-4D97-AF65-F5344CB8AC3E}">
        <p14:creationId xmlns:p14="http://schemas.microsoft.com/office/powerpoint/2010/main" val="154530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9B6AD-00C0-4F6B-80AB-E1B6D6006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307" y="700698"/>
            <a:ext cx="7766936" cy="1287316"/>
          </a:xfrm>
        </p:spPr>
        <p:txBody>
          <a:bodyPr/>
          <a:lstStyle/>
          <a:p>
            <a:pPr algn="ctr"/>
            <a:r>
              <a:rPr lang="nl-NL" sz="3600" dirty="0"/>
              <a:t>Webinar overstromingsrisico’s</a:t>
            </a:r>
            <a:br>
              <a:rPr lang="nl-NL" sz="3600" dirty="0"/>
            </a:br>
            <a:r>
              <a:rPr lang="nl-NL" sz="3600" dirty="0"/>
              <a:t>Vallei en Veluwe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F3A5FD5-FA28-449F-9926-795C63A72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484" y="2316480"/>
            <a:ext cx="7974966" cy="3749040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Doel van dit Webinar:</a:t>
            </a:r>
          </a:p>
          <a:p>
            <a:pPr algn="l"/>
            <a:r>
              <a:rPr lang="nl-NL" dirty="0"/>
              <a:t>Kennis delen over mogelijk gevolgschade /impact van overstromingen  in het gebied van Vallei en Veluwe en hoe we kunnen omgaan met het beperken van de risico’s en schade.</a:t>
            </a:r>
          </a:p>
          <a:p>
            <a:pPr algn="l"/>
            <a:endParaRPr lang="nl-NL" dirty="0"/>
          </a:p>
          <a:p>
            <a:pPr marL="342900" indent="-342900" algn="l">
              <a:buAutoNum type="arabicPeriod"/>
            </a:pPr>
            <a:r>
              <a:rPr lang="nl-NL" dirty="0"/>
              <a:t>Elkaar informeren aan de hand van impactanalyses per deelgebieden</a:t>
            </a:r>
          </a:p>
          <a:p>
            <a:pPr marL="342900" indent="-342900" algn="l">
              <a:buAutoNum type="arabicPeriod"/>
            </a:pPr>
            <a:r>
              <a:rPr lang="nl-NL" dirty="0"/>
              <a:t>‘Klokken gelijk’ zetten, per deelgebied</a:t>
            </a:r>
          </a:p>
          <a:p>
            <a:pPr marL="342900" indent="-342900" algn="l">
              <a:buAutoNum type="arabicPeriod"/>
            </a:pPr>
            <a:r>
              <a:rPr lang="nl-NL" dirty="0"/>
              <a:t>Leren </a:t>
            </a:r>
            <a:r>
              <a:rPr lang="nl-NL"/>
              <a:t>en inspireren, </a:t>
            </a:r>
            <a:r>
              <a:rPr lang="nl-NL" dirty="0"/>
              <a:t>van de deelgebieden onderling</a:t>
            </a:r>
          </a:p>
          <a:p>
            <a:pPr marL="342900" indent="-342900" algn="l">
              <a:buAutoNum type="arabicPeriod"/>
            </a:pPr>
            <a:r>
              <a:rPr lang="nl-NL" dirty="0"/>
              <a:t>Mogelijke vervolgafspraken?</a:t>
            </a:r>
          </a:p>
          <a:p>
            <a:pPr marL="285750" indent="-285750" algn="l">
              <a:buFontTx/>
              <a:buChar char="-"/>
            </a:pPr>
            <a:endParaRPr lang="nl-NL" dirty="0"/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244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9048D-0254-4E1C-BAD0-E90C2DED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  <a:r>
              <a:rPr lang="nl-NL" dirty="0" err="1"/>
              <a:t>webinar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AC13C4-1C9F-48E0-A811-C549F4EE9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3549"/>
            <a:ext cx="10518986" cy="4321491"/>
          </a:xfrm>
        </p:spPr>
        <p:txBody>
          <a:bodyPr>
            <a:normAutofit fontScale="25000" lnSpcReduction="20000"/>
          </a:bodyPr>
          <a:lstStyle/>
          <a:p>
            <a:pPr marL="1143000" indent="-1143000">
              <a:buFont typeface="+mj-lt"/>
              <a:buAutoNum type="arabicPeriod"/>
            </a:pPr>
            <a:r>
              <a:rPr lang="nl-NL" sz="7200" dirty="0"/>
              <a:t>Korte inleiding op de context</a:t>
            </a:r>
            <a:r>
              <a:rPr lang="nl-NL" sz="6400" dirty="0"/>
              <a:t>, door Charles Rijsbosch</a:t>
            </a:r>
          </a:p>
          <a:p>
            <a:pPr marL="1143000" indent="-1143000">
              <a:buFont typeface="+mj-lt"/>
              <a:buAutoNum type="arabicPeriod"/>
            </a:pPr>
            <a:endParaRPr lang="nl-NL" sz="6400" dirty="0"/>
          </a:p>
          <a:p>
            <a:pPr marL="1143000" indent="-1143000">
              <a:buFont typeface="+mj-lt"/>
              <a:buAutoNum type="arabicPeriod"/>
            </a:pPr>
            <a:r>
              <a:rPr lang="nl-NL" sz="7200" dirty="0"/>
              <a:t>Impactanalyse overstromingen Gelderse Vallei en Eemland</a:t>
            </a:r>
            <a:r>
              <a:rPr lang="nl-NL" sz="6400" dirty="0"/>
              <a:t>, door Elsbeth Beeke, VRU</a:t>
            </a:r>
          </a:p>
          <a:p>
            <a:pPr marL="1143000" indent="-1143000">
              <a:buFont typeface="+mj-lt"/>
              <a:buAutoNum type="arabicPeriod"/>
            </a:pPr>
            <a:endParaRPr lang="nl-NL" sz="6400" dirty="0"/>
          </a:p>
          <a:p>
            <a:pPr marL="1143000" indent="-1143000">
              <a:buFont typeface="+mj-lt"/>
              <a:buAutoNum type="arabicPeriod"/>
            </a:pPr>
            <a:r>
              <a:rPr lang="nl-NL" sz="7200" dirty="0"/>
              <a:t>Impactanalyse overstromingen Noord en Oost-Veluwe</a:t>
            </a:r>
            <a:r>
              <a:rPr lang="nl-NL" sz="6400" dirty="0"/>
              <a:t>, door Jan Bruggink &amp; Leon Rouw, VNOG</a:t>
            </a:r>
          </a:p>
          <a:p>
            <a:pPr marL="1143000" indent="-1143000">
              <a:buFont typeface="+mj-lt"/>
              <a:buAutoNum type="arabicPeriod"/>
            </a:pPr>
            <a:endParaRPr lang="nl-NL" sz="6400" dirty="0"/>
          </a:p>
          <a:p>
            <a:pPr marL="1143000" indent="-1143000">
              <a:buFont typeface="+mj-lt"/>
              <a:buAutoNum type="arabicPeriod"/>
            </a:pPr>
            <a:r>
              <a:rPr lang="nl-NL" sz="7200" dirty="0"/>
              <a:t>Van impactanalyse naar (lokale) handelingsperspectieven</a:t>
            </a:r>
            <a:r>
              <a:rPr lang="nl-NL" sz="6400" dirty="0"/>
              <a:t>, door Matthijs van den Brink, WVV </a:t>
            </a:r>
          </a:p>
          <a:p>
            <a:pPr marL="1143000" indent="-1143000">
              <a:buFont typeface="+mj-lt"/>
              <a:buAutoNum type="arabicPeriod"/>
            </a:pPr>
            <a:endParaRPr lang="nl-NL" sz="6400" dirty="0"/>
          </a:p>
          <a:p>
            <a:pPr marL="1143000" indent="-1143000">
              <a:buFont typeface="+mj-lt"/>
              <a:buAutoNum type="arabicPeriod"/>
            </a:pPr>
            <a:r>
              <a:rPr lang="nl-NL" sz="7200" dirty="0"/>
              <a:t>Gespreksronde hoe krijgt dit proces verder vorm komende periode?</a:t>
            </a:r>
          </a:p>
          <a:p>
            <a:pPr marL="1143000" indent="-1143000">
              <a:buFont typeface="+mj-lt"/>
              <a:buAutoNum type="arabicPeriod"/>
            </a:pPr>
            <a:endParaRPr lang="nl-NL" sz="6400" dirty="0"/>
          </a:p>
          <a:p>
            <a:pPr marL="1143000" indent="-1143000">
              <a:buFont typeface="+mj-lt"/>
              <a:buAutoNum type="arabicPeriod"/>
            </a:pPr>
            <a:r>
              <a:rPr lang="nl-NL" sz="7200" dirty="0"/>
              <a:t>Afsluiting / vervolgafspraken?</a:t>
            </a:r>
          </a:p>
          <a:p>
            <a:pPr marL="0" indent="0">
              <a:buNone/>
            </a:pPr>
            <a:r>
              <a:rPr lang="nl-NL" dirty="0"/>
              <a:t>																	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41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C017C-531A-45C6-9935-71627DCB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60" y="674670"/>
            <a:ext cx="9314199" cy="1320800"/>
          </a:xfrm>
        </p:spPr>
        <p:txBody>
          <a:bodyPr/>
          <a:lstStyle/>
          <a:p>
            <a:r>
              <a:rPr lang="nl-NL" dirty="0"/>
              <a:t>Regionaal Manifest Ruimtelijke Adaptatie Vallei en Veluwe, 2017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C7B9FA7-679F-4505-9D0A-3F8DA3AD7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60" y="2091971"/>
            <a:ext cx="10064014" cy="1433530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6DF447D-AD73-4D26-BBA3-76C48C090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19" y="3686710"/>
            <a:ext cx="3676650" cy="28670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261B1BB-EC1F-4CE7-9E71-6140BB92C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79" y="3541711"/>
            <a:ext cx="2542189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29D42-88C9-4513-B22C-E9C788A4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167706" cy="1320800"/>
          </a:xfrm>
        </p:spPr>
        <p:txBody>
          <a:bodyPr/>
          <a:lstStyle/>
          <a:p>
            <a:r>
              <a:rPr lang="nl-NL" dirty="0"/>
              <a:t>Regionaal Adaptatie Plan Vallei &amp; Veluwe 2020-2027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B8CCF9-36ED-4B01-BD74-D2178DB19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4 Klimaatopgaven: </a:t>
            </a:r>
          </a:p>
          <a:p>
            <a:r>
              <a:rPr lang="nl-NL" dirty="0"/>
              <a:t>Regenwater overlast</a:t>
            </a:r>
          </a:p>
          <a:p>
            <a:r>
              <a:rPr lang="nl-NL" dirty="0"/>
              <a:t>Droogte</a:t>
            </a:r>
          </a:p>
          <a:p>
            <a:r>
              <a:rPr lang="nl-NL" dirty="0"/>
              <a:t>Hitte</a:t>
            </a:r>
          </a:p>
          <a:p>
            <a:r>
              <a:rPr lang="nl-NL" dirty="0"/>
              <a:t>WATERVEILIGHEID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4 Thema’s: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8EDDE3C-F7C9-4739-9828-484C330D7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115" y="1605938"/>
            <a:ext cx="7733643" cy="250983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F1307A0-8F9F-4494-964F-B81AB9481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4100975"/>
            <a:ext cx="7630159" cy="246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2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DDB4A-C0AB-4F9F-8ACE-5050229D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492826" cy="1320800"/>
          </a:xfrm>
        </p:spPr>
        <p:txBody>
          <a:bodyPr>
            <a:normAutofit fontScale="90000"/>
          </a:bodyPr>
          <a:lstStyle/>
          <a:p>
            <a:r>
              <a:rPr lang="nl-NL" dirty="0"/>
              <a:t>WATERVEILIGHEID:</a:t>
            </a:r>
            <a:br>
              <a:rPr lang="nl-NL" dirty="0"/>
            </a:br>
            <a:r>
              <a:rPr lang="nl-NL" dirty="0"/>
              <a:t>Beperking overstromingsrisico’s &amp; gevolgschade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65DA7-6521-4005-A04C-0B7F843A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/>
          </a:bodyPr>
          <a:lstStyle/>
          <a:p>
            <a:r>
              <a:rPr lang="nl-NL" dirty="0"/>
              <a:t>EU Richtlijn Overstroming Risico’s, 2007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Plan van Aanpak ROR NL, 2010</a:t>
            </a:r>
          </a:p>
          <a:p>
            <a:endParaRPr lang="nl-NL" dirty="0"/>
          </a:p>
          <a:p>
            <a:r>
              <a:rPr lang="nl-NL" dirty="0"/>
              <a:t>Strategie van </a:t>
            </a:r>
            <a:r>
              <a:rPr lang="nl-NL" dirty="0" err="1"/>
              <a:t>Meerlaagse</a:t>
            </a:r>
            <a:r>
              <a:rPr lang="nl-NL" dirty="0"/>
              <a:t> Veiligheid: </a:t>
            </a:r>
          </a:p>
          <a:p>
            <a:pPr marL="0" indent="0">
              <a:buNone/>
            </a:pPr>
            <a:r>
              <a:rPr lang="nl-NL" dirty="0"/>
              <a:t>		1. 	Preventie </a:t>
            </a:r>
            <a:r>
              <a:rPr lang="nl-NL" sz="1100" dirty="0"/>
              <a:t>(Dijken op sterkte)</a:t>
            </a:r>
          </a:p>
          <a:p>
            <a:pPr marL="0" indent="0">
              <a:buNone/>
            </a:pPr>
            <a:r>
              <a:rPr lang="nl-NL" dirty="0"/>
              <a:t>		2.	Ruimtelijke ordening </a:t>
            </a:r>
          </a:p>
          <a:p>
            <a:pPr marL="0" indent="0">
              <a:buNone/>
            </a:pPr>
            <a:r>
              <a:rPr lang="nl-NL" sz="1200" dirty="0"/>
              <a:t>			(Kwetsbaarheid verminderen &amp; veerkracht vergroten)</a:t>
            </a:r>
          </a:p>
          <a:p>
            <a:pPr marL="0" indent="0">
              <a:buNone/>
            </a:pPr>
            <a:r>
              <a:rPr lang="nl-NL" dirty="0"/>
              <a:t>		3.	Crisisbeheersing (</a:t>
            </a:r>
            <a:r>
              <a:rPr lang="nl-NL" sz="1200" dirty="0"/>
              <a:t>Calamiteitenplannen)</a:t>
            </a:r>
          </a:p>
          <a:p>
            <a:pPr marL="0" indent="0">
              <a:buNone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6 jarige Beleidscyclus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9379085-6586-4AD4-8D11-BFBD6959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374" y="3354847"/>
            <a:ext cx="3651376" cy="29893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C456A41-CDE8-441E-AC06-A29B341BC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2782" y="3009707"/>
            <a:ext cx="2752725" cy="36576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3B8F242-A21A-446A-B455-97032FC43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513" y="1891299"/>
            <a:ext cx="4219894" cy="12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3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8DDB4A-C0AB-4F9F-8ACE-5050229D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492826" cy="1320800"/>
          </a:xfrm>
        </p:spPr>
        <p:txBody>
          <a:bodyPr>
            <a:normAutofit fontScale="90000"/>
          </a:bodyPr>
          <a:lstStyle/>
          <a:p>
            <a:r>
              <a:rPr lang="nl-NL" dirty="0"/>
              <a:t>Waterveiligheid:</a:t>
            </a:r>
            <a:br>
              <a:rPr lang="nl-NL" dirty="0"/>
            </a:br>
            <a:r>
              <a:rPr lang="nl-NL" dirty="0"/>
              <a:t>Beperking </a:t>
            </a:r>
            <a:br>
              <a:rPr lang="nl-NL" dirty="0"/>
            </a:br>
            <a:r>
              <a:rPr lang="nl-NL" dirty="0"/>
              <a:t>overstromingsrisico’s &amp; </a:t>
            </a:r>
            <a:br>
              <a:rPr lang="nl-NL" dirty="0"/>
            </a:br>
            <a:r>
              <a:rPr lang="nl-NL" dirty="0"/>
              <a:t>gevolgschade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365DA7-6521-4005-A04C-0B7F843A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429000"/>
            <a:ext cx="8596668" cy="3429000"/>
          </a:xfrm>
        </p:spPr>
        <p:txBody>
          <a:bodyPr>
            <a:normAutofit/>
          </a:bodyPr>
          <a:lstStyle/>
          <a:p>
            <a:r>
              <a:rPr lang="nl-NL" dirty="0"/>
              <a:t>6 jarige Beleidscyclus </a:t>
            </a:r>
          </a:p>
          <a:p>
            <a:r>
              <a:rPr lang="nl-NL" dirty="0"/>
              <a:t>Resultaat o.a. intentieverklaringen </a:t>
            </a:r>
          </a:p>
          <a:p>
            <a:r>
              <a:rPr lang="nl-NL" dirty="0"/>
              <a:t>2</a:t>
            </a:r>
            <a:r>
              <a:rPr lang="nl-NL" baseline="30000" dirty="0"/>
              <a:t>de</a:t>
            </a:r>
            <a:r>
              <a:rPr lang="nl-NL" dirty="0"/>
              <a:t> cyclus einde stap 2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In dit Webinar ligt focus op 2</a:t>
            </a:r>
            <a:r>
              <a:rPr lang="nl-NL" baseline="30000" dirty="0"/>
              <a:t>de</a:t>
            </a:r>
            <a:r>
              <a:rPr lang="nl-NL" dirty="0"/>
              <a:t> laag, </a:t>
            </a:r>
          </a:p>
          <a:p>
            <a:pPr marL="0" indent="0">
              <a:buNone/>
            </a:pPr>
            <a:r>
              <a:rPr lang="nl-NL" dirty="0"/>
              <a:t>     achter de dijken </a:t>
            </a:r>
          </a:p>
          <a:p>
            <a:endParaRPr lang="nl-NL" dirty="0"/>
          </a:p>
          <a:p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EB6D17A-EBE3-4BD2-A6A5-6691FD159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683" y="0"/>
            <a:ext cx="6935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4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82CE8-1ED0-4C43-B12E-4DCE1EC1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Impactanalyses overstromingen &amp; vervolgstappen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93D573-A9EB-43E9-A64D-C9365226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684464"/>
            <a:ext cx="8596668" cy="3880773"/>
          </a:xfrm>
        </p:spPr>
        <p:txBody>
          <a:bodyPr/>
          <a:lstStyle/>
          <a:p>
            <a:r>
              <a:rPr lang="nl-NL" dirty="0"/>
              <a:t>Impactanalyse Gelderse Vallei en Eemland</a:t>
            </a:r>
          </a:p>
          <a:p>
            <a:endParaRPr lang="nl-NL" dirty="0"/>
          </a:p>
          <a:p>
            <a:r>
              <a:rPr lang="nl-NL" dirty="0"/>
              <a:t>Impactanalyse Noord en Oost-Veluwe</a:t>
            </a:r>
          </a:p>
          <a:p>
            <a:endParaRPr lang="nl-NL" dirty="0"/>
          </a:p>
          <a:p>
            <a:r>
              <a:rPr lang="nl-NL" dirty="0"/>
              <a:t>Materiaal voor mogelijke vervolgstappen en handelingsperspectief</a:t>
            </a:r>
          </a:p>
        </p:txBody>
      </p:sp>
    </p:spTree>
    <p:extLst>
      <p:ext uri="{BB962C8B-B14F-4D97-AF65-F5344CB8AC3E}">
        <p14:creationId xmlns:p14="http://schemas.microsoft.com/office/powerpoint/2010/main" val="15103832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1366</TotalTime>
  <Words>322</Words>
  <Application>Microsoft Office PowerPoint</Application>
  <PresentationFormat>Breedbeeld</PresentationFormat>
  <Paragraphs>63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Facet</vt:lpstr>
      <vt:lpstr>Webinar Overstromingsrisico’s Vallei en Veluwe</vt:lpstr>
      <vt:lpstr>Webinar overstromingsrisico’s Vallei en Veluwe</vt:lpstr>
      <vt:lpstr>Inhoud webinar</vt:lpstr>
      <vt:lpstr>Regionaal Manifest Ruimtelijke Adaptatie Vallei en Veluwe, 2017</vt:lpstr>
      <vt:lpstr>Regionaal Adaptatie Plan Vallei &amp; Veluwe 2020-2027</vt:lpstr>
      <vt:lpstr>WATERVEILIGHEID: Beperking overstromingsrisico’s &amp; gevolgschade</vt:lpstr>
      <vt:lpstr>Waterveiligheid: Beperking  overstromingsrisico’s &amp;  gevolgschade</vt:lpstr>
      <vt:lpstr>Impactanalyses overstromingen &amp; vervolgstappen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Impactanalyse van overstromingsrisico’s</dc:title>
  <dc:creator>Charles Rijsbosch</dc:creator>
  <cp:lastModifiedBy>Sanne van Deelen</cp:lastModifiedBy>
  <cp:revision>25</cp:revision>
  <cp:lastPrinted>2022-02-15T10:24:54Z</cp:lastPrinted>
  <dcterms:created xsi:type="dcterms:W3CDTF">2022-02-14T13:56:56Z</dcterms:created>
  <dcterms:modified xsi:type="dcterms:W3CDTF">2022-02-21T07:40:46Z</dcterms:modified>
</cp:coreProperties>
</file>