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98" r:id="rId3"/>
    <p:sldId id="270" r:id="rId4"/>
    <p:sldId id="300" r:id="rId5"/>
    <p:sldId id="338" r:id="rId6"/>
    <p:sldId id="303" r:id="rId7"/>
    <p:sldId id="329" r:id="rId8"/>
    <p:sldId id="340" r:id="rId9"/>
    <p:sldId id="302" r:id="rId10"/>
    <p:sldId id="301" r:id="rId11"/>
    <p:sldId id="332" r:id="rId12"/>
    <p:sldId id="327" r:id="rId13"/>
    <p:sldId id="306" r:id="rId14"/>
    <p:sldId id="333" r:id="rId15"/>
    <p:sldId id="334" r:id="rId16"/>
    <p:sldId id="335" r:id="rId17"/>
    <p:sldId id="336" r:id="rId18"/>
    <p:sldId id="337" r:id="rId19"/>
    <p:sldId id="304" r:id="rId20"/>
    <p:sldId id="326" r:id="rId21"/>
    <p:sldId id="339" r:id="rId22"/>
    <p:sldId id="342" r:id="rId23"/>
    <p:sldId id="345" r:id="rId24"/>
    <p:sldId id="341" r:id="rId25"/>
    <p:sldId id="343" r:id="rId26"/>
    <p:sldId id="344" r:id="rId27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/>
    <p:restoredTop sz="94668"/>
  </p:normalViewPr>
  <p:slideViewPr>
    <p:cSldViewPr snapToGrid="0" snapToObjects="1">
      <p:cViewPr varScale="1">
        <p:scale>
          <a:sx n="108" d="100"/>
          <a:sy n="108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7343E-8070-4145-AF72-1C10ECCBF3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045BB8-7629-4800-965D-18AE93EAF0DB}">
      <dgm:prSet/>
      <dgm:spPr/>
      <dgm:t>
        <a:bodyPr/>
        <a:lstStyle/>
        <a:p>
          <a:r>
            <a:rPr lang="nl-NL" b="1" dirty="0"/>
            <a:t>Mei 2020</a:t>
          </a:r>
          <a:r>
            <a:rPr lang="nl-NL" dirty="0"/>
            <a:t>: Ruw concept RAP/uitvoeringsprogramma bespreken in kerngroep manifest</a:t>
          </a:r>
          <a:endParaRPr lang="en-US" dirty="0"/>
        </a:p>
      </dgm:t>
    </dgm:pt>
    <dgm:pt modelId="{78FEF2C9-670C-42F1-A445-3843D1AF42DA}" type="parTrans" cxnId="{5B59A79D-B781-469D-9DC9-EE1F5AE44856}">
      <dgm:prSet/>
      <dgm:spPr/>
      <dgm:t>
        <a:bodyPr/>
        <a:lstStyle/>
        <a:p>
          <a:endParaRPr lang="en-US"/>
        </a:p>
      </dgm:t>
    </dgm:pt>
    <dgm:pt modelId="{CCB78FAB-05AC-41C9-90A6-5BBFD4EEED9A}" type="sibTrans" cxnId="{5B59A79D-B781-469D-9DC9-EE1F5AE44856}">
      <dgm:prSet/>
      <dgm:spPr/>
      <dgm:t>
        <a:bodyPr/>
        <a:lstStyle/>
        <a:p>
          <a:endParaRPr lang="en-US"/>
        </a:p>
      </dgm:t>
    </dgm:pt>
    <dgm:pt modelId="{DB569493-4CBA-46AD-B321-D7DC51A01D8F}">
      <dgm:prSet/>
      <dgm:spPr/>
      <dgm:t>
        <a:bodyPr/>
        <a:lstStyle/>
        <a:p>
          <a:r>
            <a:rPr lang="nl-NL" b="1" dirty="0"/>
            <a:t>Juni 2020 </a:t>
          </a:r>
          <a:r>
            <a:rPr lang="nl-NL" dirty="0"/>
            <a:t>Concept RAP/uitvoeringsprogramma bespreken in bestuurlijk overleg werkregio</a:t>
          </a:r>
          <a:endParaRPr lang="en-US" dirty="0"/>
        </a:p>
      </dgm:t>
    </dgm:pt>
    <dgm:pt modelId="{5AF906D8-63EB-48C6-BC89-03AB6FCBAC3F}" type="parTrans" cxnId="{05E9E5B7-5494-47AF-A7A8-12D88BC65B5A}">
      <dgm:prSet/>
      <dgm:spPr/>
      <dgm:t>
        <a:bodyPr/>
        <a:lstStyle/>
        <a:p>
          <a:endParaRPr lang="en-US"/>
        </a:p>
      </dgm:t>
    </dgm:pt>
    <dgm:pt modelId="{03AD4073-FAAA-44BF-B3A1-F17ECFA29E6B}" type="sibTrans" cxnId="{05E9E5B7-5494-47AF-A7A8-12D88BC65B5A}">
      <dgm:prSet/>
      <dgm:spPr/>
      <dgm:t>
        <a:bodyPr/>
        <a:lstStyle/>
        <a:p>
          <a:endParaRPr lang="en-US"/>
        </a:p>
      </dgm:t>
    </dgm:pt>
    <dgm:pt modelId="{66A697BB-EE80-4645-A3CB-BA419C5AC109}">
      <dgm:prSet/>
      <dgm:spPr/>
      <dgm:t>
        <a:bodyPr/>
        <a:lstStyle/>
        <a:p>
          <a:r>
            <a:rPr lang="nl-NL" b="1" dirty="0"/>
            <a:t>Sept 2020 </a:t>
          </a:r>
          <a:r>
            <a:rPr lang="nl-NL" dirty="0"/>
            <a:t>Ambtelijk vaststellen Ontwerp RAP/uitvoeringsprogramma  - ambtelijke overleggen werkregio’s</a:t>
          </a:r>
          <a:endParaRPr lang="en-US" dirty="0"/>
        </a:p>
      </dgm:t>
    </dgm:pt>
    <dgm:pt modelId="{76D9955E-DC5E-4C79-9F91-76B62E101142}" type="parTrans" cxnId="{7BDE3B9A-7B84-440D-A948-3130F82E36FE}">
      <dgm:prSet/>
      <dgm:spPr/>
      <dgm:t>
        <a:bodyPr/>
        <a:lstStyle/>
        <a:p>
          <a:endParaRPr lang="en-US"/>
        </a:p>
      </dgm:t>
    </dgm:pt>
    <dgm:pt modelId="{2ED2A2AF-0941-4982-886F-90416CE6944D}" type="sibTrans" cxnId="{7BDE3B9A-7B84-440D-A948-3130F82E36FE}">
      <dgm:prSet/>
      <dgm:spPr/>
      <dgm:t>
        <a:bodyPr/>
        <a:lstStyle/>
        <a:p>
          <a:endParaRPr lang="en-US"/>
        </a:p>
      </dgm:t>
    </dgm:pt>
    <dgm:pt modelId="{DE122F8E-508C-411A-84CC-B55C03A9EFDA}">
      <dgm:prSet/>
      <dgm:spPr/>
      <dgm:t>
        <a:bodyPr/>
        <a:lstStyle/>
        <a:p>
          <a:r>
            <a:rPr lang="nl-NL" b="1" dirty="0"/>
            <a:t>Okt/nov 2020 </a:t>
          </a:r>
          <a:r>
            <a:rPr lang="nl-NL" dirty="0"/>
            <a:t>Bestuurlijke behandeling - </a:t>
          </a:r>
          <a:r>
            <a:rPr lang="nl-NL" dirty="0" err="1"/>
            <a:t>DB’s</a:t>
          </a:r>
          <a:r>
            <a:rPr lang="nl-NL" dirty="0"/>
            <a:t>/</a:t>
          </a:r>
          <a:r>
            <a:rPr lang="nl-NL" dirty="0" err="1"/>
            <a:t>AB’s</a:t>
          </a:r>
          <a:endParaRPr lang="en-US" dirty="0"/>
        </a:p>
      </dgm:t>
    </dgm:pt>
    <dgm:pt modelId="{0F6D76AA-52DB-4619-A822-A1FBAA1B5A81}" type="parTrans" cxnId="{442F4A9F-440F-4168-BC4B-8CBF363FF8E0}">
      <dgm:prSet/>
      <dgm:spPr/>
      <dgm:t>
        <a:bodyPr/>
        <a:lstStyle/>
        <a:p>
          <a:endParaRPr lang="en-US"/>
        </a:p>
      </dgm:t>
    </dgm:pt>
    <dgm:pt modelId="{BF0E4290-0E6E-4C2C-8599-63FB77FD5C2B}" type="sibTrans" cxnId="{442F4A9F-440F-4168-BC4B-8CBF363FF8E0}">
      <dgm:prSet/>
      <dgm:spPr/>
      <dgm:t>
        <a:bodyPr/>
        <a:lstStyle/>
        <a:p>
          <a:endParaRPr lang="en-US"/>
        </a:p>
      </dgm:t>
    </dgm:pt>
    <dgm:pt modelId="{13805810-4FCF-4B41-AD42-9F447CC04314}">
      <dgm:prSet/>
      <dgm:spPr/>
      <dgm:t>
        <a:bodyPr/>
        <a:lstStyle/>
        <a:p>
          <a:r>
            <a:rPr lang="nl-NL" b="1" dirty="0"/>
            <a:t>4 december 2020</a:t>
          </a:r>
          <a:r>
            <a:rPr lang="nl-NL" dirty="0"/>
            <a:t>: Ondertekening RAP/actualisatie manifest </a:t>
          </a:r>
          <a:endParaRPr lang="en-US" dirty="0"/>
        </a:p>
      </dgm:t>
    </dgm:pt>
    <dgm:pt modelId="{58CC42A2-06A4-46CB-9C43-F4436536C21C}" type="parTrans" cxnId="{8FC9AD3A-C426-435B-977D-C566A649FB46}">
      <dgm:prSet/>
      <dgm:spPr/>
      <dgm:t>
        <a:bodyPr/>
        <a:lstStyle/>
        <a:p>
          <a:endParaRPr lang="en-US"/>
        </a:p>
      </dgm:t>
    </dgm:pt>
    <dgm:pt modelId="{F6F8FD5B-192E-466D-9066-723CAC52635E}" type="sibTrans" cxnId="{8FC9AD3A-C426-435B-977D-C566A649FB46}">
      <dgm:prSet/>
      <dgm:spPr/>
      <dgm:t>
        <a:bodyPr/>
        <a:lstStyle/>
        <a:p>
          <a:endParaRPr lang="en-US"/>
        </a:p>
      </dgm:t>
    </dgm:pt>
    <dgm:pt modelId="{002FA14C-286B-4DB0-9091-D9C57B07A44B}">
      <dgm:prSet/>
      <dgm:spPr/>
      <dgm:t>
        <a:bodyPr/>
        <a:lstStyle/>
        <a:p>
          <a:r>
            <a:rPr lang="nl-NL" b="1" dirty="0"/>
            <a:t>1</a:t>
          </a:r>
          <a:r>
            <a:rPr lang="nl-NL" b="1" baseline="30000" dirty="0"/>
            <a:t>ste</a:t>
          </a:r>
          <a:r>
            <a:rPr lang="nl-NL" b="1" dirty="0"/>
            <a:t> kwartaal 2021 </a:t>
          </a:r>
          <a:r>
            <a:rPr lang="nl-NL" dirty="0"/>
            <a:t>Formele besluitvorming/ bekrachtiging  </a:t>
          </a:r>
          <a:endParaRPr lang="en-US" dirty="0"/>
        </a:p>
      </dgm:t>
    </dgm:pt>
    <dgm:pt modelId="{4093D26B-E8CD-4AD1-B7EE-0E4BA1A48514}" type="parTrans" cxnId="{64D019E8-87E6-4A4F-B320-34AD3EDF61D2}">
      <dgm:prSet/>
      <dgm:spPr/>
      <dgm:t>
        <a:bodyPr/>
        <a:lstStyle/>
        <a:p>
          <a:endParaRPr lang="en-US"/>
        </a:p>
      </dgm:t>
    </dgm:pt>
    <dgm:pt modelId="{064CCE2E-7247-4861-857C-D920EE1EBDCF}" type="sibTrans" cxnId="{64D019E8-87E6-4A4F-B320-34AD3EDF61D2}">
      <dgm:prSet/>
      <dgm:spPr/>
      <dgm:t>
        <a:bodyPr/>
        <a:lstStyle/>
        <a:p>
          <a:endParaRPr lang="en-US"/>
        </a:p>
      </dgm:t>
    </dgm:pt>
    <dgm:pt modelId="{4BCA376A-E021-524A-BA62-FAE2AD566582}" type="pres">
      <dgm:prSet presAssocID="{2C77343E-8070-4145-AF72-1C10ECCBF3A4}" presName="linear" presStyleCnt="0">
        <dgm:presLayoutVars>
          <dgm:animLvl val="lvl"/>
          <dgm:resizeHandles val="exact"/>
        </dgm:presLayoutVars>
      </dgm:prSet>
      <dgm:spPr/>
    </dgm:pt>
    <dgm:pt modelId="{AB07E812-EB3B-8448-8B19-2AE67CB3BAFD}" type="pres">
      <dgm:prSet presAssocID="{08045BB8-7629-4800-965D-18AE93EAF0D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5BD1CF4-1410-514D-8922-BA34967E175F}" type="pres">
      <dgm:prSet presAssocID="{CCB78FAB-05AC-41C9-90A6-5BBFD4EEED9A}" presName="spacer" presStyleCnt="0"/>
      <dgm:spPr/>
    </dgm:pt>
    <dgm:pt modelId="{5786738B-23F9-8843-AB23-FA3131B96D4F}" type="pres">
      <dgm:prSet presAssocID="{DB569493-4CBA-46AD-B321-D7DC51A01D8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7B7CC8-D6C4-B740-A5BE-C2689C094DA2}" type="pres">
      <dgm:prSet presAssocID="{03AD4073-FAAA-44BF-B3A1-F17ECFA29E6B}" presName="spacer" presStyleCnt="0"/>
      <dgm:spPr/>
    </dgm:pt>
    <dgm:pt modelId="{A25F87B5-1986-3049-8153-8C9CB68309D8}" type="pres">
      <dgm:prSet presAssocID="{66A697BB-EE80-4645-A3CB-BA419C5AC1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ED1E69A-175D-EB4D-90CE-34AA90C59B5B}" type="pres">
      <dgm:prSet presAssocID="{2ED2A2AF-0941-4982-886F-90416CE6944D}" presName="spacer" presStyleCnt="0"/>
      <dgm:spPr/>
    </dgm:pt>
    <dgm:pt modelId="{F4D9EE3D-F1D8-4F4C-AF47-D7C5E06A1FDE}" type="pres">
      <dgm:prSet presAssocID="{DE122F8E-508C-411A-84CC-B55C03A9EF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7528D5A-1D60-3844-A640-2B767A331FB8}" type="pres">
      <dgm:prSet presAssocID="{BF0E4290-0E6E-4C2C-8599-63FB77FD5C2B}" presName="spacer" presStyleCnt="0"/>
      <dgm:spPr/>
    </dgm:pt>
    <dgm:pt modelId="{C472BD24-E182-8844-91FF-F8204408B00D}" type="pres">
      <dgm:prSet presAssocID="{13805810-4FCF-4B41-AD42-9F447CC0431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D950DC-A538-2E47-9667-3666680D5482}" type="pres">
      <dgm:prSet presAssocID="{F6F8FD5B-192E-466D-9066-723CAC52635E}" presName="spacer" presStyleCnt="0"/>
      <dgm:spPr/>
    </dgm:pt>
    <dgm:pt modelId="{163E9E80-B307-4047-BC27-6F72F40097B1}" type="pres">
      <dgm:prSet presAssocID="{002FA14C-286B-4DB0-9091-D9C57B07A44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E39E109-D559-8143-92EA-83E33F715AC4}" type="presOf" srcId="{DE122F8E-508C-411A-84CC-B55C03A9EFDA}" destId="{F4D9EE3D-F1D8-4F4C-AF47-D7C5E06A1FDE}" srcOrd="0" destOrd="0" presId="urn:microsoft.com/office/officeart/2005/8/layout/vList2"/>
    <dgm:cxn modelId="{1A64A416-AB36-0646-A7F6-42B57B8CBB0D}" type="presOf" srcId="{002FA14C-286B-4DB0-9091-D9C57B07A44B}" destId="{163E9E80-B307-4047-BC27-6F72F40097B1}" srcOrd="0" destOrd="0" presId="urn:microsoft.com/office/officeart/2005/8/layout/vList2"/>
    <dgm:cxn modelId="{80B65B19-D669-9441-8AA5-B32857033D47}" type="presOf" srcId="{2C77343E-8070-4145-AF72-1C10ECCBF3A4}" destId="{4BCA376A-E021-524A-BA62-FAE2AD566582}" srcOrd="0" destOrd="0" presId="urn:microsoft.com/office/officeart/2005/8/layout/vList2"/>
    <dgm:cxn modelId="{4472EA2E-7A32-5F45-A062-A9F03AF67AEA}" type="presOf" srcId="{13805810-4FCF-4B41-AD42-9F447CC04314}" destId="{C472BD24-E182-8844-91FF-F8204408B00D}" srcOrd="0" destOrd="0" presId="urn:microsoft.com/office/officeart/2005/8/layout/vList2"/>
    <dgm:cxn modelId="{27462934-D194-4A47-9A56-CA3A54CE506F}" type="presOf" srcId="{08045BB8-7629-4800-965D-18AE93EAF0DB}" destId="{AB07E812-EB3B-8448-8B19-2AE67CB3BAFD}" srcOrd="0" destOrd="0" presId="urn:microsoft.com/office/officeart/2005/8/layout/vList2"/>
    <dgm:cxn modelId="{8FC9AD3A-C426-435B-977D-C566A649FB46}" srcId="{2C77343E-8070-4145-AF72-1C10ECCBF3A4}" destId="{13805810-4FCF-4B41-AD42-9F447CC04314}" srcOrd="4" destOrd="0" parTransId="{58CC42A2-06A4-46CB-9C43-F4436536C21C}" sibTransId="{F6F8FD5B-192E-466D-9066-723CAC52635E}"/>
    <dgm:cxn modelId="{E8AF6177-39F8-8E49-917C-4C5E96E7F656}" type="presOf" srcId="{DB569493-4CBA-46AD-B321-D7DC51A01D8F}" destId="{5786738B-23F9-8843-AB23-FA3131B96D4F}" srcOrd="0" destOrd="0" presId="urn:microsoft.com/office/officeart/2005/8/layout/vList2"/>
    <dgm:cxn modelId="{4CA0C594-EA66-C443-B166-8AD303A752C6}" type="presOf" srcId="{66A697BB-EE80-4645-A3CB-BA419C5AC109}" destId="{A25F87B5-1986-3049-8153-8C9CB68309D8}" srcOrd="0" destOrd="0" presId="urn:microsoft.com/office/officeart/2005/8/layout/vList2"/>
    <dgm:cxn modelId="{7BDE3B9A-7B84-440D-A948-3130F82E36FE}" srcId="{2C77343E-8070-4145-AF72-1C10ECCBF3A4}" destId="{66A697BB-EE80-4645-A3CB-BA419C5AC109}" srcOrd="2" destOrd="0" parTransId="{76D9955E-DC5E-4C79-9F91-76B62E101142}" sibTransId="{2ED2A2AF-0941-4982-886F-90416CE6944D}"/>
    <dgm:cxn modelId="{5B59A79D-B781-469D-9DC9-EE1F5AE44856}" srcId="{2C77343E-8070-4145-AF72-1C10ECCBF3A4}" destId="{08045BB8-7629-4800-965D-18AE93EAF0DB}" srcOrd="0" destOrd="0" parTransId="{78FEF2C9-670C-42F1-A445-3843D1AF42DA}" sibTransId="{CCB78FAB-05AC-41C9-90A6-5BBFD4EEED9A}"/>
    <dgm:cxn modelId="{442F4A9F-440F-4168-BC4B-8CBF363FF8E0}" srcId="{2C77343E-8070-4145-AF72-1C10ECCBF3A4}" destId="{DE122F8E-508C-411A-84CC-B55C03A9EFDA}" srcOrd="3" destOrd="0" parTransId="{0F6D76AA-52DB-4619-A822-A1FBAA1B5A81}" sibTransId="{BF0E4290-0E6E-4C2C-8599-63FB77FD5C2B}"/>
    <dgm:cxn modelId="{05E9E5B7-5494-47AF-A7A8-12D88BC65B5A}" srcId="{2C77343E-8070-4145-AF72-1C10ECCBF3A4}" destId="{DB569493-4CBA-46AD-B321-D7DC51A01D8F}" srcOrd="1" destOrd="0" parTransId="{5AF906D8-63EB-48C6-BC89-03AB6FCBAC3F}" sibTransId="{03AD4073-FAAA-44BF-B3A1-F17ECFA29E6B}"/>
    <dgm:cxn modelId="{64D019E8-87E6-4A4F-B320-34AD3EDF61D2}" srcId="{2C77343E-8070-4145-AF72-1C10ECCBF3A4}" destId="{002FA14C-286B-4DB0-9091-D9C57B07A44B}" srcOrd="5" destOrd="0" parTransId="{4093D26B-E8CD-4AD1-B7EE-0E4BA1A48514}" sibTransId="{064CCE2E-7247-4861-857C-D920EE1EBDCF}"/>
    <dgm:cxn modelId="{429FA415-517F-EA4C-A862-E1D08D8AAC19}" type="presParOf" srcId="{4BCA376A-E021-524A-BA62-FAE2AD566582}" destId="{AB07E812-EB3B-8448-8B19-2AE67CB3BAFD}" srcOrd="0" destOrd="0" presId="urn:microsoft.com/office/officeart/2005/8/layout/vList2"/>
    <dgm:cxn modelId="{931FBEF0-598D-564F-A930-7AF4B1F616F3}" type="presParOf" srcId="{4BCA376A-E021-524A-BA62-FAE2AD566582}" destId="{85BD1CF4-1410-514D-8922-BA34967E175F}" srcOrd="1" destOrd="0" presId="urn:microsoft.com/office/officeart/2005/8/layout/vList2"/>
    <dgm:cxn modelId="{006AB698-521A-D14A-8166-8F0AAA7A8F8A}" type="presParOf" srcId="{4BCA376A-E021-524A-BA62-FAE2AD566582}" destId="{5786738B-23F9-8843-AB23-FA3131B96D4F}" srcOrd="2" destOrd="0" presId="urn:microsoft.com/office/officeart/2005/8/layout/vList2"/>
    <dgm:cxn modelId="{CFE6C44C-D7E8-D24A-840D-7CBFD4F6DC8A}" type="presParOf" srcId="{4BCA376A-E021-524A-BA62-FAE2AD566582}" destId="{5B7B7CC8-D6C4-B740-A5BE-C2689C094DA2}" srcOrd="3" destOrd="0" presId="urn:microsoft.com/office/officeart/2005/8/layout/vList2"/>
    <dgm:cxn modelId="{C291770A-A723-3F44-8948-DF30A846D61C}" type="presParOf" srcId="{4BCA376A-E021-524A-BA62-FAE2AD566582}" destId="{A25F87B5-1986-3049-8153-8C9CB68309D8}" srcOrd="4" destOrd="0" presId="urn:microsoft.com/office/officeart/2005/8/layout/vList2"/>
    <dgm:cxn modelId="{041358E7-CCEA-7F4A-98FB-F578CAFD8F19}" type="presParOf" srcId="{4BCA376A-E021-524A-BA62-FAE2AD566582}" destId="{8ED1E69A-175D-EB4D-90CE-34AA90C59B5B}" srcOrd="5" destOrd="0" presId="urn:microsoft.com/office/officeart/2005/8/layout/vList2"/>
    <dgm:cxn modelId="{0CFB8672-4536-6D44-A3DF-A42CEF126876}" type="presParOf" srcId="{4BCA376A-E021-524A-BA62-FAE2AD566582}" destId="{F4D9EE3D-F1D8-4F4C-AF47-D7C5E06A1FDE}" srcOrd="6" destOrd="0" presId="urn:microsoft.com/office/officeart/2005/8/layout/vList2"/>
    <dgm:cxn modelId="{79C72D03-D72C-8C44-92A9-7D20DAC1D282}" type="presParOf" srcId="{4BCA376A-E021-524A-BA62-FAE2AD566582}" destId="{A7528D5A-1D60-3844-A640-2B767A331FB8}" srcOrd="7" destOrd="0" presId="urn:microsoft.com/office/officeart/2005/8/layout/vList2"/>
    <dgm:cxn modelId="{80FA61B7-D9AE-DA48-9651-1778989F4961}" type="presParOf" srcId="{4BCA376A-E021-524A-BA62-FAE2AD566582}" destId="{C472BD24-E182-8844-91FF-F8204408B00D}" srcOrd="8" destOrd="0" presId="urn:microsoft.com/office/officeart/2005/8/layout/vList2"/>
    <dgm:cxn modelId="{891633E5-F137-8147-8EE4-48681B48F847}" type="presParOf" srcId="{4BCA376A-E021-524A-BA62-FAE2AD566582}" destId="{75D950DC-A538-2E47-9667-3666680D5482}" srcOrd="9" destOrd="0" presId="urn:microsoft.com/office/officeart/2005/8/layout/vList2"/>
    <dgm:cxn modelId="{1D02256D-A538-F94B-B4EF-3D89A62D38D0}" type="presParOf" srcId="{4BCA376A-E021-524A-BA62-FAE2AD566582}" destId="{163E9E80-B307-4047-BC27-6F72F40097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E812-EB3B-8448-8B19-2AE67CB3BAFD}">
      <dsp:nvSpPr>
        <dsp:cNvPr id="0" name=""/>
        <dsp:cNvSpPr/>
      </dsp:nvSpPr>
      <dsp:spPr>
        <a:xfrm>
          <a:off x="0" y="538453"/>
          <a:ext cx="6513603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Mei 2020</a:t>
          </a:r>
          <a:r>
            <a:rPr lang="nl-NL" sz="1900" kern="1200" dirty="0"/>
            <a:t>: Ruw concept RAP/uitvoeringsprogramma bespreken in kerngroep manifest</a:t>
          </a:r>
          <a:endParaRPr lang="en-US" sz="1900" kern="1200" dirty="0"/>
        </a:p>
      </dsp:txBody>
      <dsp:txXfrm>
        <a:off x="36896" y="575349"/>
        <a:ext cx="6439811" cy="682028"/>
      </dsp:txXfrm>
    </dsp:sp>
    <dsp:sp modelId="{5786738B-23F9-8843-AB23-FA3131B96D4F}">
      <dsp:nvSpPr>
        <dsp:cNvPr id="0" name=""/>
        <dsp:cNvSpPr/>
      </dsp:nvSpPr>
      <dsp:spPr>
        <a:xfrm>
          <a:off x="0" y="1348993"/>
          <a:ext cx="6513603" cy="7558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Juni 2020 </a:t>
          </a:r>
          <a:r>
            <a:rPr lang="nl-NL" sz="1900" kern="1200" dirty="0"/>
            <a:t>Concept RAP/uitvoeringsprogramma bespreken in bestuurlijk overleg werkregio</a:t>
          </a:r>
          <a:endParaRPr lang="en-US" sz="1900" kern="1200" dirty="0"/>
        </a:p>
      </dsp:txBody>
      <dsp:txXfrm>
        <a:off x="36896" y="1385889"/>
        <a:ext cx="6439811" cy="682028"/>
      </dsp:txXfrm>
    </dsp:sp>
    <dsp:sp modelId="{A25F87B5-1986-3049-8153-8C9CB68309D8}">
      <dsp:nvSpPr>
        <dsp:cNvPr id="0" name=""/>
        <dsp:cNvSpPr/>
      </dsp:nvSpPr>
      <dsp:spPr>
        <a:xfrm>
          <a:off x="0" y="2159533"/>
          <a:ext cx="6513603" cy="7558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Sept 2020 </a:t>
          </a:r>
          <a:r>
            <a:rPr lang="nl-NL" sz="1900" kern="1200" dirty="0"/>
            <a:t>Ambtelijk vaststellen Ontwerp RAP/uitvoeringsprogramma  - ambtelijke overleggen werkregio’s</a:t>
          </a:r>
          <a:endParaRPr lang="en-US" sz="1900" kern="1200" dirty="0"/>
        </a:p>
      </dsp:txBody>
      <dsp:txXfrm>
        <a:off x="36896" y="2196429"/>
        <a:ext cx="6439811" cy="682028"/>
      </dsp:txXfrm>
    </dsp:sp>
    <dsp:sp modelId="{F4D9EE3D-F1D8-4F4C-AF47-D7C5E06A1FDE}">
      <dsp:nvSpPr>
        <dsp:cNvPr id="0" name=""/>
        <dsp:cNvSpPr/>
      </dsp:nvSpPr>
      <dsp:spPr>
        <a:xfrm>
          <a:off x="0" y="2970073"/>
          <a:ext cx="6513603" cy="7558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Okt/nov 2020 </a:t>
          </a:r>
          <a:r>
            <a:rPr lang="nl-NL" sz="1900" kern="1200" dirty="0"/>
            <a:t>Bestuurlijke behandeling - </a:t>
          </a:r>
          <a:r>
            <a:rPr lang="nl-NL" sz="1900" kern="1200" dirty="0" err="1"/>
            <a:t>DB’s</a:t>
          </a:r>
          <a:r>
            <a:rPr lang="nl-NL" sz="1900" kern="1200" dirty="0"/>
            <a:t>/</a:t>
          </a:r>
          <a:r>
            <a:rPr lang="nl-NL" sz="1900" kern="1200" dirty="0" err="1"/>
            <a:t>AB’s</a:t>
          </a:r>
          <a:endParaRPr lang="en-US" sz="1900" kern="1200" dirty="0"/>
        </a:p>
      </dsp:txBody>
      <dsp:txXfrm>
        <a:off x="36896" y="3006969"/>
        <a:ext cx="6439811" cy="682028"/>
      </dsp:txXfrm>
    </dsp:sp>
    <dsp:sp modelId="{C472BD24-E182-8844-91FF-F8204408B00D}">
      <dsp:nvSpPr>
        <dsp:cNvPr id="0" name=""/>
        <dsp:cNvSpPr/>
      </dsp:nvSpPr>
      <dsp:spPr>
        <a:xfrm>
          <a:off x="0" y="3780613"/>
          <a:ext cx="6513603" cy="7558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4 december 2020</a:t>
          </a:r>
          <a:r>
            <a:rPr lang="nl-NL" sz="1900" kern="1200" dirty="0"/>
            <a:t>: Ondertekening RAP/actualisatie manifest </a:t>
          </a:r>
          <a:endParaRPr lang="en-US" sz="1900" kern="1200" dirty="0"/>
        </a:p>
      </dsp:txBody>
      <dsp:txXfrm>
        <a:off x="36896" y="3817509"/>
        <a:ext cx="6439811" cy="682028"/>
      </dsp:txXfrm>
    </dsp:sp>
    <dsp:sp modelId="{163E9E80-B307-4047-BC27-6F72F40097B1}">
      <dsp:nvSpPr>
        <dsp:cNvPr id="0" name=""/>
        <dsp:cNvSpPr/>
      </dsp:nvSpPr>
      <dsp:spPr>
        <a:xfrm>
          <a:off x="0" y="4591153"/>
          <a:ext cx="6513603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1</a:t>
          </a:r>
          <a:r>
            <a:rPr lang="nl-NL" sz="1900" b="1" kern="1200" baseline="30000" dirty="0"/>
            <a:t>ste</a:t>
          </a:r>
          <a:r>
            <a:rPr lang="nl-NL" sz="1900" b="1" kern="1200" dirty="0"/>
            <a:t> kwartaal 2021 </a:t>
          </a:r>
          <a:r>
            <a:rPr lang="nl-NL" sz="1900" kern="1200" dirty="0"/>
            <a:t>Formele besluitvorming/ bekrachtiging  </a:t>
          </a:r>
          <a:endParaRPr lang="en-US" sz="1900" kern="1200" dirty="0"/>
        </a:p>
      </dsp:txBody>
      <dsp:txXfrm>
        <a:off x="36896" y="4628049"/>
        <a:ext cx="6439811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72AB-3AA3-4723-BDBB-4D22D19E4B7C}" type="datetimeFigureOut">
              <a:rPr lang="nl-NL" smtClean="0"/>
              <a:t>16-05-2020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4D6B-A1FC-47B1-98B3-EE6E6667F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588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2726F4-40F3-E348-9BBD-1E93ABB1E7A2}" type="datetimeFigureOut">
              <a:rPr lang="nl-NL" smtClean="0"/>
              <a:t>16-05-2020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98E19D0-6E7F-8A45-B33B-6A012AD864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RAP uitleg Hans van Daalen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24BD003A-692B-704A-A038-8306402D8E3B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18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466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3D3B8-7D99-7D4D-819B-DDD2CDE59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5DC478-5344-D045-B04E-CD3FA507F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E6AA36-5FDC-FC4B-9738-748BF8A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5D8C-C721-0448-9489-A83294F83293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3CA03-54E0-D84E-9FA4-23B7942A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38F95E-0022-1547-9DE2-D6579DEA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39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A72F-C049-B14B-B18F-561709B4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7EC1C3-A150-1349-BF41-1AD34393C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A4C77-8F4F-B344-8B0F-6C7D5A42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948-C8A4-AD47-912C-FFE72CB90329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FCC64D-2F33-4145-9EC8-4CAD4D02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5319DC-6D89-144E-BA71-DDF3F29A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04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285A52-A444-0D4A-A6AF-4DC1DE0AD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782848-1FF6-D548-8C46-B88787A9E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29B8D4-2449-0E41-8C67-248354A6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5E6-BA00-AA43-AF40-75AADD2F3181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D2AB0-894D-D040-AEC1-EDEACFF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E606D1-E907-E349-AF2C-383EE687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86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E38BC-FC0B-E542-AA44-E90A00953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040550-497B-9848-B651-917645079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71FBB4-596F-CB40-9D52-20F9B0D6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38FB60-466A-B047-8738-A3928C15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E92AA3-334E-194A-AC7C-B3D1A44F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8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00E18-649D-244B-BF5A-8D0A6811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C5E1C3-135C-9042-B248-8CC3AFBA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4CADB7-6DAA-5C4D-A11F-5C5B084B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BD3B76-8F08-C943-9CF7-29ED9E1B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593882-098B-264C-AB4C-A0AE56B7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30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FCA0-AC40-A94D-A65A-18650BC8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B535B3-7593-3B4C-A383-18F42626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A68D0C-6A22-974D-8277-77BF8EDF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4CA69-9E86-1940-99EC-92D4D367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B79337-BCC1-8D44-BD69-FD2F9698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09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4C8DE-8928-3045-9FC9-844546F3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19E215-DBD6-4646-93A1-67BF64131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C011A7-FAD0-2D41-8EEC-23BC8ED78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542EC0-F658-4E47-B75D-3D00D72F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E8F95A-652E-0841-BCFB-8A93A2BB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7DD9B8-9F26-A54D-9E28-1EC54E81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0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BFC5D-DA8F-8D4B-B183-30129EDE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4F9ECF-B5A8-C74F-8426-77E11CF9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DD2FA9-62DD-934E-8FA2-26F1D990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0A4F5D-4151-D346-BFB4-458A2830E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24C256-EC8A-644F-A101-C33BEF87F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36AFB03-8CD8-424D-A664-47417E8E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9FA706-9F2E-0E48-A856-8F191DCE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A1CE38-5B6F-5E49-AD37-EB51ED94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50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F6F1E-8AF8-F449-961F-B63E5AC4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5A9D3D-3C19-2548-A52B-B442668C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C132CA-62C8-8240-8F73-E3EAB8C9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03C0BC-C61D-0F4C-AAA7-1FFA6646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83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615C8C0-BC50-D346-A44B-0F2769AC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EAA4D4-B316-9C43-B7A7-6CDCE727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77B64C-0A70-DF41-AB2B-5B92E411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95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C1660-8F83-0640-9A82-1A14A15A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3A4742-094C-0B45-BBC1-3E73143B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55F587-E92E-3B4C-9365-338A82911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B7D42-5AFC-4444-B1E2-0DBA9787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8E7F4-7A28-6044-ADD4-0D1B901C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440F99-D716-C746-88B3-0E2197D9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26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4984B-4D36-714E-B9C0-6CBFBED7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748EB-E2F4-EE40-B972-E47F579F7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443990-ABE1-1641-BBBC-C0AEE069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C065-BDE8-854F-96FB-B38BC67A1F17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BD2938-B134-F048-A801-DEF2B2EA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0A410-5181-9A4B-BB04-D51F176D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151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87526-65F2-4945-ABBF-9F33D508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225292-2376-1044-BA8B-9B8FA5604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26A89-FB9C-D24A-B391-C389FE5D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665616-6C2D-AB4E-97DB-94E929B1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809ED7-3B1C-EF44-AA75-ABBB08EB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47B048-5937-B942-9F0E-7D3DD910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4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2FB10-C9A0-A540-A5BF-DF44B20E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F5B7E6-E533-CF4B-A77A-C5E4F2683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6DB619-ACF6-3F48-96C0-B5EDD7A0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04EBA0-FE8D-6E4C-A698-BD8FC51E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CC7C9F-556A-3A4C-B637-5A1F3557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6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6B5116-C4BF-6349-9E00-3230118C2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2451F3-F5F9-804B-A5EA-022985633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FEE059-C66F-2844-B55E-EB49E358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B2D01F-3A4B-2D46-82BC-5BDB70D2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60C21B-F6BB-994B-A6E9-A86A67BE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74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717B9-3F4E-BF44-9E42-8C276C24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93F401-CB7E-CF4D-A0BD-C3B1F591E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5B8838-1969-3549-A185-D9D8DC1F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F1E4-C9E1-9C48-A911-45720F2A03AE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5D78B-B74E-8C43-9260-97B5CE72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55ACF0-C214-DF4A-B4AB-CC0EA45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8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9ADE4-273A-F449-9EA1-90382874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ED3B2E-56D8-374B-BD32-6CB6721B9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E3EAF-5B0A-2F46-9779-659BFC13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EF91C-49BB-E244-8854-7EC2E3D7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475A-F336-4D45-9A9E-F61565CC4EE5}" type="datetime1">
              <a:rPr lang="nl-NL" smtClean="0"/>
              <a:t>16-05-2020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78D015-5FA1-4447-B800-9685B5DA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6E120E-9B8E-1E42-9CF1-9E1E795D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9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13F47-59CB-4241-83C6-C454E918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458533-6FF0-0543-A189-3769B23A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01ABAB-F952-BE46-BADA-9E36D3FA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90CDE0-87B4-AC48-BAA9-B04F39043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87392D-A5F8-C640-B331-C641E2FD3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54032F-F804-7E48-9098-50F95B72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A3BF-1548-BA46-A68E-F2F414D42DB6}" type="datetime1">
              <a:rPr lang="nl-NL" smtClean="0"/>
              <a:t>16-05-2020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85343B-59F4-A54C-A24B-02C94DB0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3CD260-CEDC-CE4E-A4F7-9A2C9CC5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4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0011-E921-F344-B7E6-D33EA913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91409A-24B8-AD4C-A09A-33DD9510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8C-2C7E-E747-8ABE-5FE3E67BDE3B}" type="datetime1">
              <a:rPr lang="nl-NL" smtClean="0"/>
              <a:t>16-05-2020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77B792-E752-E749-8541-A2955B7B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6ED1AF-7B44-4A45-A395-FFAFB3EC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1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1511D4-0ED9-3447-9B41-508B1CFD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D00-03F6-3B46-97DD-E533768E5715}" type="datetime1">
              <a:rPr lang="nl-NL" smtClean="0"/>
              <a:t>16-05-2020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C41134-E87B-E445-B085-DC0C698E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6C31B-863C-CF41-888A-665B1935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28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D70F7-DBA2-EB49-BD24-E394ABA4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F1824-6206-A849-BB02-BFDADBFF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75FA1B-8AB3-9C42-8C74-3B5DB3C77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6D913E-6EA6-9D44-8DB4-BC72261F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D34D-0D37-9748-96FF-40AF754D4B1E}" type="datetime1">
              <a:rPr lang="nl-NL" smtClean="0"/>
              <a:t>16-05-2020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FD9F24-CE0A-3647-BBD9-33B11D6F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88F535-44A7-AE43-9A74-F51EB150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2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B2FC6-F6F1-C94E-9A63-717C5658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94FBA7-BD7B-E94E-81D8-756D4A308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BC9C3C-3D0E-0C42-BB2B-762E5656C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AED559-471E-4D4A-A671-CE04CE87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32DE-1E77-8B40-88B3-1C1D0CB23971}" type="datetime1">
              <a:rPr lang="nl-NL" smtClean="0"/>
              <a:t>16-05-2020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304D09-C34F-AB4E-99B0-345EB1CA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9425A8-F193-594D-B85F-8CD2C701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3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165F2-C01B-6644-A31C-D0BF8B04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E3B7DF-0E87-D34A-B2E1-436CC736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2996A-C19B-FB42-930B-4DCDC09CA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8C7F-FB87-7640-BEE5-6AAF495CD0D1}" type="datetime1">
              <a:rPr lang="nl-NL" smtClean="0"/>
              <a:t>16-05-2020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84AE0-04F0-1442-967D-57344F10E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B5744D-799C-9946-9ABF-B5D1C4504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72E7-DC5B-D64B-B715-8F6E7DCE7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60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9BC12F-C8A0-9A4B-BD8C-29C2D486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5B8CA5-482A-6741-90E2-F219E2140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31F178-8923-DB49-A724-44702862B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5/16/20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E2BA71-22B3-5947-B7E5-32A1C4C7C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A8F448-6343-9744-9BF8-9C6D8A9A9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artine@tekelenburgcommunicatie.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e@tekelenburgcommunicatie.nl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e@tekelenburgcommunicatie.n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BRdXm4CIh8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88B87C-51AB-0C4F-8482-798572557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64" y="2468880"/>
            <a:ext cx="4645250" cy="3453873"/>
          </a:xfrm>
        </p:spPr>
        <p:txBody>
          <a:bodyPr anchor="b">
            <a:normAutofit fontScale="90000"/>
          </a:bodyPr>
          <a:lstStyle/>
          <a:p>
            <a:pPr algn="l"/>
            <a:r>
              <a:rPr lang="nl-NL" sz="4400" dirty="0">
                <a:solidFill>
                  <a:schemeClr val="bg1"/>
                </a:solidFill>
              </a:rPr>
              <a:t>Regionale (werk)bijeenkomst RAP</a:t>
            </a:r>
            <a:br>
              <a:rPr lang="nl-NL" sz="3300" dirty="0">
                <a:solidFill>
                  <a:schemeClr val="bg1"/>
                </a:solidFill>
              </a:rPr>
            </a:br>
            <a:br>
              <a:rPr lang="nl-NL" sz="3300" dirty="0">
                <a:solidFill>
                  <a:schemeClr val="bg1"/>
                </a:solidFill>
              </a:rPr>
            </a:br>
            <a:br>
              <a:rPr lang="nl-NL" sz="3300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Manifest Regio</a:t>
            </a: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Vallei en Veluwe</a:t>
            </a:r>
            <a:br>
              <a:rPr lang="nl-NL" sz="4400" b="1" dirty="0">
                <a:solidFill>
                  <a:schemeClr val="bg1"/>
                </a:solidFill>
              </a:rPr>
            </a:br>
            <a:br>
              <a:rPr lang="nl-NL" sz="4400" b="1" dirty="0">
                <a:solidFill>
                  <a:schemeClr val="bg1"/>
                </a:solidFill>
              </a:rPr>
            </a:b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 </a:t>
            </a: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2700" b="1" dirty="0">
                <a:solidFill>
                  <a:schemeClr val="bg1"/>
                </a:solidFill>
              </a:rPr>
              <a:t>Thuis, 12 mei 2020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klok&#10;&#10;Automatisch gegenereerde beschrijving">
            <a:extLst>
              <a:ext uri="{FF2B5EF4-FFF2-40B4-BE49-F238E27FC236}">
                <a16:creationId xmlns:a16="http://schemas.microsoft.com/office/drawing/2014/main" id="{CF49CF58-426A-874B-BC8B-0F89D220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641727"/>
            <a:ext cx="4047843" cy="42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264357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Gemaakte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keuzes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399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RAP</a:t>
            </a:r>
          </a:p>
          <a:p>
            <a:pPr lvl="1"/>
            <a:r>
              <a:rPr lang="nl-NL" dirty="0"/>
              <a:t>Realistisch uitvoeringprogramma voor 2021 en 2022 </a:t>
            </a:r>
          </a:p>
          <a:p>
            <a:pPr lvl="1"/>
            <a:r>
              <a:rPr lang="nl-NL" dirty="0"/>
              <a:t>Groslijst met projecten tot 2027</a:t>
            </a:r>
          </a:p>
          <a:p>
            <a:r>
              <a:rPr lang="nl-NL" dirty="0"/>
              <a:t>Werkregio’s staan centraal</a:t>
            </a:r>
          </a:p>
          <a:p>
            <a:r>
              <a:rPr lang="nl-NL" dirty="0"/>
              <a:t>Speerpuntprojecten</a:t>
            </a:r>
          </a:p>
          <a:p>
            <a:pPr lvl="1"/>
            <a:r>
              <a:rPr lang="nl-NL" dirty="0"/>
              <a:t>Kennisontwikkeling op regionale schaal vorm geven</a:t>
            </a:r>
          </a:p>
          <a:p>
            <a:pPr lvl="1"/>
            <a:r>
              <a:rPr lang="nl-NL" dirty="0"/>
              <a:t>Projectmatig werken</a:t>
            </a:r>
          </a:p>
          <a:p>
            <a:pPr lvl="1"/>
            <a:r>
              <a:rPr lang="nl-NL" dirty="0"/>
              <a:t>In 2020 en 2021 geen uitvoeringsprojecten (schop in de grond)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3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264357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RAP </a:t>
            </a:r>
            <a:r>
              <a:rPr lang="nl-NL" sz="5400" dirty="0">
                <a:solidFill>
                  <a:srgbClr val="FFFFFF"/>
                </a:solidFill>
              </a:rPr>
              <a:t>motto: ’Regionaal delen, lokaal doen’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3 samenwerkingsprincipes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399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Mogelijkheden ontdekken door onder meer pilots en projecten te ontwikkelen.</a:t>
            </a:r>
          </a:p>
          <a:p>
            <a:r>
              <a:rPr lang="nl-NL" dirty="0"/>
              <a:t>Kennis uitwisselen: beproefde en nieuwe voorbeelden uitwisselen binnen en buiten de regio en elkaars expertises benutten.</a:t>
            </a:r>
          </a:p>
          <a:p>
            <a:r>
              <a:rPr lang="nl-NL" dirty="0"/>
              <a:t>Richtlijnen en regels ontwikkelen. Deze borgen in (bouwstenen voor) beleid.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0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Prettig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wonen</a:t>
            </a:r>
            <a:r>
              <a:rPr lang="en-US" sz="5400" dirty="0">
                <a:solidFill>
                  <a:srgbClr val="FFFFFF"/>
                </a:solidFill>
              </a:rPr>
              <a:t> (2020-2021)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537661"/>
              </p:ext>
            </p:extLst>
          </p:nvPr>
        </p:nvGraphicFramePr>
        <p:xfrm>
          <a:off x="378069" y="2427240"/>
          <a:ext cx="5980690" cy="4344674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Stimuleringsregeling klimaatbestendige maatregelen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Ketenafspraak klimaatbestendig bouwen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Format hitteplan ontwikkelen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55" y="2427240"/>
            <a:ext cx="4955956" cy="35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Werkende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bedrijven</a:t>
            </a:r>
            <a:r>
              <a:rPr lang="en-US" sz="5400" dirty="0">
                <a:solidFill>
                  <a:srgbClr val="FFFFFF"/>
                </a:solidFill>
              </a:rPr>
              <a:t> (2020-2021)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7621"/>
              </p:ext>
            </p:extLst>
          </p:nvPr>
        </p:nvGraphicFramePr>
        <p:xfrm>
          <a:off x="378069" y="2427240"/>
          <a:ext cx="5980690" cy="4344674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Stimuleringsregeling klimaatbestendige maatregelen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Ketenafspraak klimaatbestendig bouwen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Multifunctionele daken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30" y="2536745"/>
            <a:ext cx="5934135" cy="39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Aangenaam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recreëren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57093"/>
              </p:ext>
            </p:extLst>
          </p:nvPr>
        </p:nvGraphicFramePr>
        <p:xfrm>
          <a:off x="378069" y="2427240"/>
          <a:ext cx="5980690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Onderzoek beschikbaarheid zwemwaterlocaties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Hitteplan evenementen</a:t>
                      </a: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108" y="2663908"/>
            <a:ext cx="5060753" cy="37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Basisfuncties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veilig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stellen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63528"/>
              </p:ext>
            </p:extLst>
          </p:nvPr>
        </p:nvGraphicFramePr>
        <p:xfrm>
          <a:off x="378069" y="2427240"/>
          <a:ext cx="5980690" cy="6330446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Natuurbranden preventieplan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Evacuatieplannen overstroming actualiseren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Risico communicatieplan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Richtlijn hoe om te gaan met kwetsbare voorzieningen infrastructuur (elektriciteit en drinkwater)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Beoordelingsystematiek</a:t>
                      </a: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 risico’s klimaateffecten wegen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38" y="2834024"/>
            <a:ext cx="5885793" cy="3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Natuurlijk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systeem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293744"/>
              </p:ext>
            </p:extLst>
          </p:nvPr>
        </p:nvGraphicFramePr>
        <p:xfrm>
          <a:off x="378069" y="2427240"/>
          <a:ext cx="5980690" cy="4228342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Loofbomen advies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Waterbeschikbaarheidsstrategie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Verkenning klimaatbuffers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Regio Vallei en Veluwe in 2120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48" y="2532106"/>
            <a:ext cx="3247697" cy="41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Organisatie 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43005"/>
              </p:ext>
            </p:extLst>
          </p:nvPr>
        </p:nvGraphicFramePr>
        <p:xfrm>
          <a:off x="378069" y="2427240"/>
          <a:ext cx="5980690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5980690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32086"/>
              </p:ext>
            </p:extLst>
          </p:nvPr>
        </p:nvGraphicFramePr>
        <p:xfrm>
          <a:off x="104503" y="2287478"/>
          <a:ext cx="11887200" cy="442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57">
                  <a:extLst>
                    <a:ext uri="{9D8B030D-6E8A-4147-A177-3AD203B41FA5}">
                      <a16:colId xmlns:a16="http://schemas.microsoft.com/office/drawing/2014/main" val="2818000069"/>
                    </a:ext>
                  </a:extLst>
                </a:gridCol>
                <a:gridCol w="4359543">
                  <a:extLst>
                    <a:ext uri="{9D8B030D-6E8A-4147-A177-3AD203B41FA5}">
                      <a16:colId xmlns:a16="http://schemas.microsoft.com/office/drawing/2014/main" val="2377127733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3672567622"/>
                    </a:ext>
                  </a:extLst>
                </a:gridCol>
                <a:gridCol w="2782389">
                  <a:extLst>
                    <a:ext uri="{9D8B030D-6E8A-4147-A177-3AD203B41FA5}">
                      <a16:colId xmlns:a16="http://schemas.microsoft.com/office/drawing/2014/main" val="3036542804"/>
                    </a:ext>
                  </a:extLst>
                </a:gridCol>
              </a:tblGrid>
              <a:tr h="55120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Manifestregio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Werkregio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Individuele partijen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87091"/>
                  </a:ext>
                </a:extLst>
              </a:tr>
              <a:tr h="2048623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Inhoud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RAP vaststellen: ambitie, speerpunten en financiering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Speerpunten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vaststellen inclusief financiering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Speerpunten iedere twee  jaar herijken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Kennis en ervaring uitwisselen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Speerpunt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projecten organiseren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Werkplan vaststellen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Inrichtingsprojecten uitvoeren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24860"/>
                  </a:ext>
                </a:extLst>
              </a:tr>
              <a:tr h="55120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Organisatie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Bestuurlijk overleg manifestregio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Dagelijks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overleg manifestregio</a:t>
                      </a:r>
                    </a:p>
                    <a:p>
                      <a:endParaRPr lang="nl-NL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Kerngroep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Bestuurlijk trekker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Ambtelijke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 trekker werkregio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Wethouder 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Aanspreekpunt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gemeente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99570"/>
                  </a:ext>
                </a:extLst>
              </a:tr>
              <a:tr h="55120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Financiering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Zoeken naar fondsen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Bijdrage vanuit individuele 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Verdeling DPRA subsidie (33 %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bijdrage)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Overige financiering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regelen (66 % eigen)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2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1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D5A0F58-12EE-D947-B4C5-4945B9A6C47E}"/>
              </a:ext>
            </a:extLst>
          </p:cNvPr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FFFF"/>
                </a:solidFill>
                <a:latin typeface="Calibri Light" panose="020F0302020204030204"/>
              </a:rPr>
              <a:t>Globale</a:t>
            </a:r>
            <a:r>
              <a:rPr lang="en-US" sz="4400" dirty="0">
                <a:solidFill>
                  <a:srgbClr val="FFFFFF"/>
                </a:solidFill>
                <a:latin typeface="Calibri Light" panose="020F0302020204030204"/>
              </a:rPr>
              <a:t> p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lanning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Regionaal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Adaptatie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(RAP)</a:t>
            </a: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EDF52464-7A01-45D3-AFC9-7F96931C3A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96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46" y="185690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Detail planning Regionaal Adaptatie Plan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(RAP)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80462"/>
              </p:ext>
            </p:extLst>
          </p:nvPr>
        </p:nvGraphicFramePr>
        <p:xfrm>
          <a:off x="0" y="2734327"/>
          <a:ext cx="9149241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9149241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nl-NL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" y="2474065"/>
            <a:ext cx="802394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4BE0D-5C9C-0C49-8B93-33513F1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 err="1">
                <a:solidFill>
                  <a:srgbClr val="FFFFFF"/>
                </a:solidFill>
              </a:rPr>
              <a:t>Samen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klaar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voor</a:t>
            </a:r>
            <a:r>
              <a:rPr lang="en-US" sz="3000" dirty="0">
                <a:solidFill>
                  <a:srgbClr val="FFFFFF"/>
                </a:solidFill>
              </a:rPr>
              <a:t> het </a:t>
            </a:r>
            <a:r>
              <a:rPr lang="en-US" sz="3000" dirty="0" err="1">
                <a:solidFill>
                  <a:srgbClr val="FFFFFF"/>
                </a:solidFill>
              </a:rPr>
              <a:t>veranderende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klimaat</a:t>
            </a:r>
            <a:br>
              <a:rPr lang="en-US" sz="3000" i="1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Regionaal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Adaptatie</a:t>
            </a:r>
            <a:r>
              <a:rPr lang="en-US" sz="3000" dirty="0">
                <a:solidFill>
                  <a:srgbClr val="FFFFFF"/>
                </a:solidFill>
              </a:rPr>
              <a:t> Plan </a:t>
            </a:r>
            <a:r>
              <a:rPr lang="en-US" sz="3000" dirty="0" err="1">
                <a:solidFill>
                  <a:srgbClr val="FFFFFF"/>
                </a:solidFill>
              </a:rPr>
              <a:t>Vallei</a:t>
            </a:r>
            <a:r>
              <a:rPr lang="en-US" sz="3000" dirty="0">
                <a:solidFill>
                  <a:srgbClr val="FFFFFF"/>
                </a:solidFill>
              </a:rPr>
              <a:t> &amp; </a:t>
            </a:r>
            <a:r>
              <a:rPr lang="en-US" sz="3000" dirty="0" err="1">
                <a:solidFill>
                  <a:srgbClr val="FFFFFF"/>
                </a:solidFill>
              </a:rPr>
              <a:t>Veluwe</a:t>
            </a:r>
            <a:r>
              <a:rPr lang="en-US" sz="3000" dirty="0">
                <a:solidFill>
                  <a:srgbClr val="FFFFFF"/>
                </a:solidFill>
              </a:rPr>
              <a:t> (2021 – 2027)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115F78-3557-AD4F-8E1A-4B396D2E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2E7-DC5B-D64B-B715-8F6E7DCE715D}" type="slidenum">
              <a:rPr lang="nl-NL" smtClean="0"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5" y="477749"/>
            <a:ext cx="5515304" cy="3676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32" y="649825"/>
            <a:ext cx="5433456" cy="33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8" y="257843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Terugkoppeling reacties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1</a:t>
            </a:r>
            <a:r>
              <a:rPr lang="nl-NL" sz="5400" baseline="30000" dirty="0">
                <a:solidFill>
                  <a:srgbClr val="FFFFFF"/>
                </a:solidFill>
              </a:rPr>
              <a:t>e</a:t>
            </a:r>
            <a:r>
              <a:rPr lang="nl-NL" sz="5400" dirty="0">
                <a:solidFill>
                  <a:srgbClr val="FFFFFF"/>
                </a:solidFill>
              </a:rPr>
              <a:t> indruk</a:t>
            </a:r>
            <a:br>
              <a:rPr lang="nl-NL" sz="5400" dirty="0">
                <a:solidFill>
                  <a:srgbClr val="FFFFFF"/>
                </a:solidFill>
              </a:rPr>
            </a:b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78630"/>
              </p:ext>
            </p:extLst>
          </p:nvPr>
        </p:nvGraphicFramePr>
        <p:xfrm>
          <a:off x="378069" y="2427240"/>
          <a:ext cx="10193898" cy="5848384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10193898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941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Positief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Prettig leesbaar document maar ook de vraag: “wie is de lezer”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Motto “Regionaal delen, lokaal doen” spreekt aan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Kantekeningen/kritische opmerkingen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Maak de nut en noodzaak explicieter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Hoog open deur gehalte en het moet concreter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Meer aandacht voor gemeente overstijgende problemen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Collectieve aanpak (op wijkniveau) mist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042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6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8" y="257843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Terugkoppeling reacties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Wat gaan we ermee doen</a:t>
            </a:r>
            <a:br>
              <a:rPr lang="nl-NL" sz="5400" dirty="0">
                <a:solidFill>
                  <a:srgbClr val="FFFFFF"/>
                </a:solidFill>
              </a:rPr>
            </a:b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18573"/>
              </p:ext>
            </p:extLst>
          </p:nvPr>
        </p:nvGraphicFramePr>
        <p:xfrm>
          <a:off x="378069" y="2427240"/>
          <a:ext cx="10193898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10193898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Bundeling commentaar in </a:t>
                      </a:r>
                      <a:r>
                        <a:rPr kumimoji="0" lang="nl-NL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tabel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Terugkoppeling verwerking in 70% versie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4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86084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Tot slot 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Bijeenkomst groen/blauwe bouwstenen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2520203" y="25537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0" y="2604844"/>
            <a:ext cx="2466975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68" y="2782377"/>
            <a:ext cx="2466975" cy="184785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26073" y="5214334"/>
            <a:ext cx="7240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“Save </a:t>
            </a:r>
            <a:r>
              <a:rPr lang="nl-NL" sz="2800" dirty="0" err="1"/>
              <a:t>the</a:t>
            </a:r>
            <a:r>
              <a:rPr lang="nl-NL" sz="2800" dirty="0"/>
              <a:t> date”: 28 mei 2020 en 9 juni 2020</a:t>
            </a:r>
          </a:p>
          <a:p>
            <a:r>
              <a:rPr lang="nl-NL" sz="2800" dirty="0"/>
              <a:t> </a:t>
            </a:r>
          </a:p>
          <a:p>
            <a:r>
              <a:rPr lang="nl-NL" sz="2800" dirty="0"/>
              <a:t>Korte toelichting door Simon Troost</a:t>
            </a:r>
          </a:p>
        </p:txBody>
      </p:sp>
    </p:spTree>
    <p:extLst>
      <p:ext uri="{BB962C8B-B14F-4D97-AF65-F5344CB8AC3E}">
        <p14:creationId xmlns:p14="http://schemas.microsoft.com/office/powerpoint/2010/main" val="352282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46" y="185690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Invulling deelsessies 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(RAP)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30800"/>
              </p:ext>
            </p:extLst>
          </p:nvPr>
        </p:nvGraphicFramePr>
        <p:xfrm>
          <a:off x="378067" y="2322124"/>
          <a:ext cx="11438793" cy="340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78">
                  <a:extLst>
                    <a:ext uri="{9D8B030D-6E8A-4147-A177-3AD203B41FA5}">
                      <a16:colId xmlns:a16="http://schemas.microsoft.com/office/drawing/2014/main" val="948396648"/>
                    </a:ext>
                  </a:extLst>
                </a:gridCol>
                <a:gridCol w="2249214">
                  <a:extLst>
                    <a:ext uri="{9D8B030D-6E8A-4147-A177-3AD203B41FA5}">
                      <a16:colId xmlns:a16="http://schemas.microsoft.com/office/drawing/2014/main" val="1091043188"/>
                    </a:ext>
                  </a:extLst>
                </a:gridCol>
                <a:gridCol w="2249213">
                  <a:extLst>
                    <a:ext uri="{9D8B030D-6E8A-4147-A177-3AD203B41FA5}">
                      <a16:colId xmlns:a16="http://schemas.microsoft.com/office/drawing/2014/main" val="3122203034"/>
                    </a:ext>
                  </a:extLst>
                </a:gridCol>
                <a:gridCol w="1989688">
                  <a:extLst>
                    <a:ext uri="{9D8B030D-6E8A-4147-A177-3AD203B41FA5}">
                      <a16:colId xmlns:a16="http://schemas.microsoft.com/office/drawing/2014/main" val="1121940554"/>
                    </a:ext>
                  </a:extLst>
                </a:gridCol>
              </a:tblGrid>
              <a:tr h="436074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Sessie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Tijdstip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Gespreksleider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Notulist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03961"/>
                  </a:ext>
                </a:extLst>
              </a:tr>
              <a:tr h="51051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1. Ruimtelijke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ontwikkeling  en communicatie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10.15 uur – 11.15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Simon Troost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Pieter Verhoeven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4295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2. Projecten (wonen)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10.15 uur – 11.15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Marijke Jaarsma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Ida Phillip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74216"/>
                  </a:ext>
                </a:extLst>
              </a:tr>
              <a:tr h="436074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Financiën en projecten (aangenaam recreëren)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10.15 uur – 11.15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Marieke  Leentvaar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Mark Kemperman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18802"/>
                  </a:ext>
                </a:extLst>
              </a:tr>
              <a:tr h="436074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4. Projecten (bedrijven)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11.30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uur – 12.30 uur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Marijke Jaarsma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Pieter Verhoeven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14403"/>
                  </a:ext>
                </a:extLst>
              </a:tr>
              <a:tr h="436074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5. Projecten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(natuurlijk systeem)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11.30 uur – 12.30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uur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Simon Troost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Mark Kemperman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19199"/>
                  </a:ext>
                </a:extLst>
              </a:tr>
              <a:tr h="436074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6. Projecten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(basisfunctie veilig stellen)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11.30 uur – 12.30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uur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Marieke  Leentvaar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Ida Phillip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68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5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46" y="185690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Invulling deelsessies 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(RAP)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2520203" y="25537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92862"/>
              </p:ext>
            </p:extLst>
          </p:nvPr>
        </p:nvGraphicFramePr>
        <p:xfrm>
          <a:off x="378068" y="2209474"/>
          <a:ext cx="491307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0340">
                  <a:extLst>
                    <a:ext uri="{9D8B030D-6E8A-4147-A177-3AD203B41FA5}">
                      <a16:colId xmlns:a16="http://schemas.microsoft.com/office/drawing/2014/main" val="3069772309"/>
                    </a:ext>
                  </a:extLst>
                </a:gridCol>
                <a:gridCol w="2432730">
                  <a:extLst>
                    <a:ext uri="{9D8B030D-6E8A-4147-A177-3AD203B41FA5}">
                      <a16:colId xmlns:a16="http://schemas.microsoft.com/office/drawing/2014/main" val="4265186588"/>
                    </a:ext>
                  </a:extLst>
                </a:gridCol>
              </a:tblGrid>
              <a:tr h="527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Sessie 1 (RO en communicatie)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10.15-11.15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808099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Sander Boot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Baarn/Soest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23543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Edwin v.d. Kolk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Hattem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022765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Pieter-Tjeerd Westra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Nijkerk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213227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Henri van </a:t>
                      </a:r>
                      <a:r>
                        <a:rPr lang="nl-NL" sz="1800" dirty="0" err="1">
                          <a:effectLst/>
                        </a:rPr>
                        <a:t>Pijkeren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Ermelo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083489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Jasper Timmer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WV&amp;V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978021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Martine Tekelenburg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210365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20697"/>
              </p:ext>
            </p:extLst>
          </p:nvPr>
        </p:nvGraphicFramePr>
        <p:xfrm>
          <a:off x="405738" y="4393493"/>
          <a:ext cx="491307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128">
                  <a:extLst>
                    <a:ext uri="{9D8B030D-6E8A-4147-A177-3AD203B41FA5}">
                      <a16:colId xmlns:a16="http://schemas.microsoft.com/office/drawing/2014/main" val="663936753"/>
                    </a:ext>
                  </a:extLst>
                </a:gridCol>
                <a:gridCol w="2456942">
                  <a:extLst>
                    <a:ext uri="{9D8B030D-6E8A-4147-A177-3AD203B41FA5}">
                      <a16:colId xmlns:a16="http://schemas.microsoft.com/office/drawing/2014/main" val="1152043813"/>
                    </a:ext>
                  </a:extLst>
                </a:gridCol>
              </a:tblGrid>
              <a:tr h="490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Sessie 2 (projecten wonen)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10.15-11.15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839469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Wim van Vilsteren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WV&amp;V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196792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Charles </a:t>
                      </a:r>
                      <a:r>
                        <a:rPr lang="nl-NL" sz="1800" dirty="0" err="1">
                          <a:effectLst/>
                        </a:rPr>
                        <a:t>Rijsbosch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Amersfoort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607853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Harry Post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Wageningen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749968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René Kollen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Vitens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476213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Daryl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Scarse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Epe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899154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Jan Jaap van den Hoek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Putten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668269"/>
                  </a:ext>
                </a:extLst>
              </a:tr>
              <a:tr h="24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Patrick Steer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WV&amp;V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849357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2159"/>
              </p:ext>
            </p:extLst>
          </p:nvPr>
        </p:nvGraphicFramePr>
        <p:xfrm>
          <a:off x="6303982" y="3032434"/>
          <a:ext cx="4787152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180">
                  <a:extLst>
                    <a:ext uri="{9D8B030D-6E8A-4147-A177-3AD203B41FA5}">
                      <a16:colId xmlns:a16="http://schemas.microsoft.com/office/drawing/2014/main" val="1424268818"/>
                    </a:ext>
                  </a:extLst>
                </a:gridCol>
                <a:gridCol w="2393972">
                  <a:extLst>
                    <a:ext uri="{9D8B030D-6E8A-4147-A177-3AD203B41FA5}">
                      <a16:colId xmlns:a16="http://schemas.microsoft.com/office/drawing/2014/main" val="3601204805"/>
                    </a:ext>
                  </a:extLst>
                </a:gridCol>
              </a:tblGrid>
              <a:tr h="661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Sessie 3 (Financiën en projecten aangenaam recreëren)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10.15-11.15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463017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Rolf Schuurman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Nijkerk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025275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Herma Jansen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Oldebroek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938175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Judith Larsen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Heerde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1398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Kees Tammes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Leusden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286464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Ruud van der Velden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Woudenberg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549990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Gerard </a:t>
                      </a:r>
                      <a:r>
                        <a:rPr lang="nl-NL" sz="1800" dirty="0" err="1">
                          <a:effectLst/>
                        </a:rPr>
                        <a:t>Riezebos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Elburg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615419"/>
                  </a:ext>
                </a:extLst>
              </a:tr>
              <a:tr h="2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Emil Hartman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WV&amp;V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176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4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86084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l-NL" sz="5400" dirty="0">
                <a:solidFill>
                  <a:srgbClr val="FFFFFF"/>
                </a:solidFill>
              </a:rPr>
              <a:t>Invulling deelsessies </a:t>
            </a:r>
            <a:br>
              <a:rPr lang="nl-NL" sz="5400" dirty="0">
                <a:solidFill>
                  <a:srgbClr val="FFFFFF"/>
                </a:solidFill>
              </a:rPr>
            </a:br>
            <a:r>
              <a:rPr lang="nl-NL" sz="5400" dirty="0">
                <a:solidFill>
                  <a:srgbClr val="FFFFFF"/>
                </a:solidFill>
              </a:rPr>
              <a:t>(RAP)</a:t>
            </a:r>
            <a:br>
              <a:rPr lang="nl-NL" sz="5400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2520203" y="25537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27182"/>
              </p:ext>
            </p:extLst>
          </p:nvPr>
        </p:nvGraphicFramePr>
        <p:xfrm>
          <a:off x="324484" y="2075460"/>
          <a:ext cx="5161915" cy="253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088">
                  <a:extLst>
                    <a:ext uri="{9D8B030D-6E8A-4147-A177-3AD203B41FA5}">
                      <a16:colId xmlns:a16="http://schemas.microsoft.com/office/drawing/2014/main" val="2123275507"/>
                    </a:ext>
                  </a:extLst>
                </a:gridCol>
                <a:gridCol w="2581827">
                  <a:extLst>
                    <a:ext uri="{9D8B030D-6E8A-4147-A177-3AD203B41FA5}">
                      <a16:colId xmlns:a16="http://schemas.microsoft.com/office/drawing/2014/main" val="2820342540"/>
                    </a:ext>
                  </a:extLst>
                </a:gridCol>
              </a:tblGrid>
              <a:tr h="338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Sessie 4 (projecten bedrijven)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11.30-12.30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605752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Diederik Anema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Apeldoorn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189854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Koen Claassen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Ede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733267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Mahatma Geerdink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Harderwijk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217292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Jannegreet Korthuis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HVHL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45397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Evert Jansen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WV&amp;V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446734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Evelien van </a:t>
                      </a:r>
                      <a:r>
                        <a:rPr lang="nl-NL" sz="1800" dirty="0" err="1">
                          <a:effectLst/>
                        </a:rPr>
                        <a:t>Assenbergh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Soest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005985"/>
                  </a:ext>
                </a:extLst>
              </a:tr>
              <a:tr h="16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Andre Meijerink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Veenendaal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53030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6660"/>
              </p:ext>
            </p:extLst>
          </p:nvPr>
        </p:nvGraphicFramePr>
        <p:xfrm>
          <a:off x="324484" y="4608116"/>
          <a:ext cx="516191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099">
                  <a:extLst>
                    <a:ext uri="{9D8B030D-6E8A-4147-A177-3AD203B41FA5}">
                      <a16:colId xmlns:a16="http://schemas.microsoft.com/office/drawing/2014/main" val="2926003547"/>
                    </a:ext>
                  </a:extLst>
                </a:gridCol>
                <a:gridCol w="2581816">
                  <a:extLst>
                    <a:ext uri="{9D8B030D-6E8A-4147-A177-3AD203B41FA5}">
                      <a16:colId xmlns:a16="http://schemas.microsoft.com/office/drawing/2014/main" val="3973556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Sessie 5 (projecten natuurlijk systeem)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11.30-12.30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21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Jan van ‘t Klooster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Amersfoort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104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Frederike Kadijk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Ermelo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173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Manon Wille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Renkum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954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Marco van Gastel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Scherpenzeel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628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Rozemarijn van den Berg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WV&amp;V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930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Arnout Hulshuis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Ede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279150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33048"/>
              </p:ext>
            </p:extLst>
          </p:nvPr>
        </p:nvGraphicFramePr>
        <p:xfrm>
          <a:off x="6078449" y="3157323"/>
          <a:ext cx="546671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905">
                  <a:extLst>
                    <a:ext uri="{9D8B030D-6E8A-4147-A177-3AD203B41FA5}">
                      <a16:colId xmlns:a16="http://schemas.microsoft.com/office/drawing/2014/main" val="4220035544"/>
                    </a:ext>
                  </a:extLst>
                </a:gridCol>
                <a:gridCol w="2733811">
                  <a:extLst>
                    <a:ext uri="{9D8B030D-6E8A-4147-A177-3AD203B41FA5}">
                      <a16:colId xmlns:a16="http://schemas.microsoft.com/office/drawing/2014/main" val="2157308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Sessie 6 (projecten basisfuncties veiligstellen)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11.30-12.30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112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Edson Brukx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Barneveld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Liesbeth Janssen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Nijkerk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01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Bennie Kalf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Nunspeet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935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Johan Smelt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Oldebroek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27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Roel ter Horst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Scherpenzeel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759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Ernst van Leussen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WV&amp;V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323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Elsbeth Beeke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VRU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2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7" y="53258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Programma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85624"/>
              </p:ext>
            </p:extLst>
          </p:nvPr>
        </p:nvGraphicFramePr>
        <p:xfrm>
          <a:off x="378068" y="2239349"/>
          <a:ext cx="11559236" cy="4362736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11559236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328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09:00 –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10:00  plenaire sessie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nl-NL" sz="24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half uur: toelichting stand van zaken en vervolgstappen met parallel chatsessie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nl-NL" sz="24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half uur: verdieping  chatsessie (onder meer organisatie)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10:00 – 10:15  pauze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10:15 – 11:15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1</a:t>
                      </a:r>
                      <a:r>
                        <a:rPr lang="nl-NL" sz="24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ronde deelsessie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11.30 – 12.30 2</a:t>
                      </a:r>
                      <a:r>
                        <a:rPr lang="nl-NL" sz="24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ronde deelsessie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nl-NL" sz="2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nl-NL" sz="2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nl-NL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609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63" y="4047128"/>
            <a:ext cx="2563968" cy="26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7" y="53258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Invulling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deelsessies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08526"/>
              </p:ext>
            </p:extLst>
          </p:nvPr>
        </p:nvGraphicFramePr>
        <p:xfrm>
          <a:off x="378068" y="2239349"/>
          <a:ext cx="11559236" cy="402187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11559236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328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Thema’s deelsessies: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Ruimtelijke ordening en communicatie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Aanscherping projecten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Financiering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nl-NL" sz="2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nl-NL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609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63" y="4047128"/>
            <a:ext cx="2563968" cy="26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Spelregels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vergadering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469502"/>
              </p:ext>
            </p:extLst>
          </p:nvPr>
        </p:nvGraphicFramePr>
        <p:xfrm>
          <a:off x="378068" y="2239348"/>
          <a:ext cx="9869518" cy="6366037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9869518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446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2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Plenaire sessie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Presentatie projectleider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Deelnemers microfoon staan op gedempt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Bij de beurt, microfoon open en daarna weer dicht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Vragen stellen via de chatfunctie aan de rechterzijde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Deze vragen worden gebundeld en beantwoord door het projectteam in 2</a:t>
                      </a:r>
                      <a:r>
                        <a:rPr kumimoji="0" lang="nl-NL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half uur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nl-N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2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Deelsessies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Ruim een uur de ruimte voor inhoudelijke  discussie over het RAP en specifieke onderdelen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Iedereen aan het woord in kleine groepjes</a:t>
                      </a: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3018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448" y="2708089"/>
            <a:ext cx="2289552" cy="23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Om te </a:t>
            </a:r>
            <a:r>
              <a:rPr lang="en-US" sz="5400" dirty="0" err="1">
                <a:solidFill>
                  <a:srgbClr val="FFFFFF"/>
                </a:solidFill>
              </a:rPr>
              <a:t>beginnen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49300"/>
              </p:ext>
            </p:extLst>
          </p:nvPr>
        </p:nvGraphicFramePr>
        <p:xfrm>
          <a:off x="378068" y="2427240"/>
          <a:ext cx="9149241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9149241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nl-NL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8" y="3144234"/>
            <a:ext cx="6907109" cy="25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Om te </a:t>
            </a:r>
            <a:r>
              <a:rPr lang="en-US" sz="5400" dirty="0" err="1">
                <a:solidFill>
                  <a:srgbClr val="FFFFFF"/>
                </a:solidFill>
              </a:rPr>
              <a:t>beginnen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49300"/>
              </p:ext>
            </p:extLst>
          </p:nvPr>
        </p:nvGraphicFramePr>
        <p:xfrm>
          <a:off x="378068" y="2427240"/>
          <a:ext cx="9149241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9149241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nl-NL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45" y="2455293"/>
            <a:ext cx="6781800" cy="1609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091" y="449544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24141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Om te </a:t>
            </a:r>
            <a:r>
              <a:rPr lang="en-US" sz="5400" dirty="0" err="1">
                <a:solidFill>
                  <a:srgbClr val="FFFFFF"/>
                </a:solidFill>
              </a:rPr>
              <a:t>beginnen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Hoe </a:t>
            </a:r>
            <a:r>
              <a:rPr lang="en-US" sz="5400" dirty="0" err="1">
                <a:solidFill>
                  <a:srgbClr val="FFFFFF"/>
                </a:solidFill>
              </a:rPr>
              <a:t>treffend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kan</a:t>
            </a:r>
            <a:r>
              <a:rPr lang="en-US" sz="5400" dirty="0">
                <a:solidFill>
                  <a:srgbClr val="FFFFFF"/>
                </a:solidFill>
              </a:rPr>
              <a:t> het </a:t>
            </a:r>
            <a:r>
              <a:rPr lang="en-US" sz="5400" dirty="0" err="1">
                <a:solidFill>
                  <a:srgbClr val="FFFFFF"/>
                </a:solidFill>
              </a:rPr>
              <a:t>zijn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74816"/>
              </p:ext>
            </p:extLst>
          </p:nvPr>
        </p:nvGraphicFramePr>
        <p:xfrm>
          <a:off x="378068" y="2427240"/>
          <a:ext cx="9149241" cy="413640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9149241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nl-NL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309" y="2708089"/>
            <a:ext cx="2289552" cy="2379221"/>
          </a:xfrm>
          <a:prstGeom prst="rect">
            <a:avLst/>
          </a:prstGeom>
        </p:spPr>
      </p:pic>
      <p:pic>
        <p:nvPicPr>
          <p:cNvPr id="4" name="1BRdXm4CIh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8068" y="2427240"/>
            <a:ext cx="8136467" cy="43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CB80B-537A-D54E-B99F-4BA92B06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160261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Terugblik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bijeenkomst</a:t>
            </a:r>
            <a:r>
              <a:rPr lang="en-US" sz="5400" dirty="0">
                <a:solidFill>
                  <a:srgbClr val="FFFFFF"/>
                </a:solidFill>
              </a:rPr>
              <a:t> 3 </a:t>
            </a:r>
            <a:r>
              <a:rPr lang="en-US" sz="5400" dirty="0" err="1">
                <a:solidFill>
                  <a:srgbClr val="FFFFFF"/>
                </a:solidFill>
              </a:rPr>
              <a:t>maart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 err="1">
                <a:solidFill>
                  <a:srgbClr val="FFFFFF"/>
                </a:solidFill>
              </a:rPr>
              <a:t>Vragen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4B392DF-F3A2-AA43-868F-2F96025E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44151"/>
              </p:ext>
            </p:extLst>
          </p:nvPr>
        </p:nvGraphicFramePr>
        <p:xfrm>
          <a:off x="378068" y="2427240"/>
          <a:ext cx="11438793" cy="5020314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11438793">
                  <a:extLst>
                    <a:ext uri="{9D8B030D-6E8A-4147-A177-3AD203B41FA5}">
                      <a16:colId xmlns:a16="http://schemas.microsoft.com/office/drawing/2014/main" val="4016708128"/>
                    </a:ext>
                  </a:extLst>
                </a:gridCol>
              </a:tblGrid>
              <a:tr h="243283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kumimoji="0" lang="nl-N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Hoe vullen wij (co)financiering en </a:t>
                      </a:r>
                      <a:r>
                        <a:rPr kumimoji="0" lang="nl-NL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in.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Moeten overheden ook nieuw  geld reserveren (en begroten). 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Laat partijen eigen ambitie bepalen.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Hoe wordt rijksgeld weggezet? 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hebben iets nodig om met collega’s te delen. 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Andere partijen  betrekken (GGD, Veiligheidsregio’s, </a:t>
                      </a:r>
                      <a:r>
                        <a:rPr kumimoji="0" lang="nl-NL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Vitens</a:t>
                      </a: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LTO)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nl-NL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956537"/>
                  </a:ext>
                </a:extLst>
              </a:tr>
              <a:tr h="170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29707" marR="494561" marT="164854" marB="1648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1584"/>
                  </a:ext>
                </a:extLst>
              </a:tr>
            </a:tbl>
          </a:graphicData>
        </a:graphic>
      </p:graphicFrame>
      <p:pic>
        <p:nvPicPr>
          <p:cNvPr id="20" name="Afbeelding 19" descr="Afbeelding met klok&#10;&#10;Automatisch gegenereerde beschrijving">
            <a:extLst>
              <a:ext uri="{FF2B5EF4-FFF2-40B4-BE49-F238E27FC236}">
                <a16:creationId xmlns:a16="http://schemas.microsoft.com/office/drawing/2014/main" id="{B20AAC90-81FE-5B40-8484-CFD6E40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60" y="5157053"/>
            <a:ext cx="1566040" cy="16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310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1010</Words>
  <Application>Microsoft Macintosh PowerPoint</Application>
  <PresentationFormat>Breedbeeld</PresentationFormat>
  <Paragraphs>253</Paragraphs>
  <Slides>25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Kantoorthema</vt:lpstr>
      <vt:lpstr>1_Kantoorthema</vt:lpstr>
      <vt:lpstr>Regionale (werk)bijeenkomst RAP   Manifest Regio Vallei en Veluwe     Thuis, 12 mei 2020</vt:lpstr>
      <vt:lpstr>Samen klaar voor het veranderende klimaat Regionaal Adaptatie Plan Vallei &amp; Veluwe (2021 – 2027)</vt:lpstr>
      <vt:lpstr>Programma</vt:lpstr>
      <vt:lpstr>Invulling deelsessies</vt:lpstr>
      <vt:lpstr>Spelregels vergadering</vt:lpstr>
      <vt:lpstr>Om te beginnen</vt:lpstr>
      <vt:lpstr>Om te beginnen</vt:lpstr>
      <vt:lpstr>Om te beginnen Hoe treffend kan het zijn</vt:lpstr>
      <vt:lpstr>Terugblik bijeenkomst 3 maart Vragen</vt:lpstr>
      <vt:lpstr>Gemaakte keuzes </vt:lpstr>
      <vt:lpstr>RAP motto: ’Regionaal delen, lokaal doen’ 3 samenwerkingsprincipes</vt:lpstr>
      <vt:lpstr>Prettig wonen (2020-2021)</vt:lpstr>
      <vt:lpstr>Werkende bedrijven (2020-2021)</vt:lpstr>
      <vt:lpstr>Aangenaam recreëren </vt:lpstr>
      <vt:lpstr>Basisfuncties veilig stellen </vt:lpstr>
      <vt:lpstr>Natuurlijk systeem </vt:lpstr>
      <vt:lpstr>Organisatie </vt:lpstr>
      <vt:lpstr>PowerPoint-presentatie</vt:lpstr>
      <vt:lpstr>Detail planning Regionaal Adaptatie Plan (RAP) </vt:lpstr>
      <vt:lpstr>Terugkoppeling reacties 1e indruk  </vt:lpstr>
      <vt:lpstr>Terugkoppeling reacties Wat gaan we ermee doen  </vt:lpstr>
      <vt:lpstr>Tot slot  Bijeenkomst groen/blauwe bouwstenen </vt:lpstr>
      <vt:lpstr>Invulling deelsessies  (RAP) </vt:lpstr>
      <vt:lpstr>Invulling deelsessies  (RAP) </vt:lpstr>
      <vt:lpstr>Invulling deelsessies  (RAP)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voor een klimaatbestendige regio in 2030 Regionale AdaptatieStrategie Vallei &amp; Veluwe</dc:title>
  <dc:creator>arthur hofstad</dc:creator>
  <cp:lastModifiedBy>Martine Tekelenburg</cp:lastModifiedBy>
  <cp:revision>76</cp:revision>
  <cp:lastPrinted>2020-05-12T06:12:29Z</cp:lastPrinted>
  <dcterms:created xsi:type="dcterms:W3CDTF">2020-01-24T14:07:00Z</dcterms:created>
  <dcterms:modified xsi:type="dcterms:W3CDTF">2020-05-16T10:27:50Z</dcterms:modified>
</cp:coreProperties>
</file>